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8" r:id="rId5"/>
    <p:sldId id="257" r:id="rId6"/>
    <p:sldId id="260" r:id="rId7"/>
    <p:sldId id="293" r:id="rId8"/>
    <p:sldId id="261" r:id="rId9"/>
    <p:sldId id="294" r:id="rId10"/>
    <p:sldId id="295" r:id="rId11"/>
    <p:sldId id="296" r:id="rId12"/>
    <p:sldId id="297" r:id="rId13"/>
    <p:sldId id="298" r:id="rId14"/>
    <p:sldId id="299" r:id="rId15"/>
    <p:sldId id="300" r:id="rId16"/>
    <p:sldId id="301" r:id="rId17"/>
    <p:sldId id="302" r:id="rId18"/>
    <p:sldId id="303" r:id="rId19"/>
    <p:sldId id="306" r:id="rId20"/>
    <p:sldId id="307" r:id="rId21"/>
    <p:sldId id="308" r:id="rId22"/>
    <p:sldId id="309" r:id="rId23"/>
    <p:sldId id="310" r:id="rId24"/>
    <p:sldId id="311" r:id="rId25"/>
    <p:sldId id="312" r:id="rId26"/>
    <p:sldId id="313" r:id="rId27"/>
    <p:sldId id="314" r:id="rId28"/>
    <p:sldId id="315" r:id="rId29"/>
    <p:sldId id="316" r:id="rId30"/>
    <p:sldId id="305" r:id="rId31"/>
    <p:sldId id="304"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D16"/>
    <a:srgbClr val="169FDB"/>
    <a:srgbClr val="315691"/>
    <a:srgbClr val="EBF6FF"/>
    <a:srgbClr val="EAF7FF"/>
    <a:srgbClr val="FFFEEA"/>
    <a:srgbClr val="11BBEF"/>
    <a:srgbClr val="10B6F0"/>
    <a:srgbClr val="89D6F7"/>
    <a:srgbClr val="DCE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91"/>
    <p:restoredTop sz="95827"/>
  </p:normalViewPr>
  <p:slideViewPr>
    <p:cSldViewPr snapToGrid="0" snapToObjects="1">
      <p:cViewPr varScale="1">
        <p:scale>
          <a:sx n="73" d="100"/>
          <a:sy n="73" d="100"/>
        </p:scale>
        <p:origin x="211" y="72"/>
      </p:cViewPr>
      <p:guideLst/>
    </p:cSldViewPr>
  </p:slideViewPr>
  <p:notesTextViewPr>
    <p:cViewPr>
      <p:scale>
        <a:sx n="195" d="100"/>
        <a:sy n="1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F6A27-4A4B-BE4E-88A9-915F44C7B77E}" type="datetimeFigureOut">
              <a:rPr lang="de-DE" smtClean="0"/>
              <a:t>13.05.2022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123F1-241B-4B4F-9CE2-7B6B0A8BD739}" type="slidenum">
              <a:rPr lang="de-DE" smtClean="0"/>
              <a:t>‹Nr.›</a:t>
            </a:fld>
            <a:endParaRPr lang="de-DE"/>
          </a:p>
        </p:txBody>
      </p:sp>
    </p:spTree>
    <p:extLst>
      <p:ext uri="{BB962C8B-B14F-4D97-AF65-F5344CB8AC3E}">
        <p14:creationId xmlns:p14="http://schemas.microsoft.com/office/powerpoint/2010/main" val="3406613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a:t>
            </a:fld>
            <a:endParaRPr lang="de-DE"/>
          </a:p>
        </p:txBody>
      </p:sp>
    </p:spTree>
    <p:extLst>
      <p:ext uri="{BB962C8B-B14F-4D97-AF65-F5344CB8AC3E}">
        <p14:creationId xmlns:p14="http://schemas.microsoft.com/office/powerpoint/2010/main" val="326601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16</a:t>
            </a:fld>
            <a:endParaRPr lang="de-DE"/>
          </a:p>
        </p:txBody>
      </p:sp>
    </p:spTree>
    <p:extLst>
      <p:ext uri="{BB962C8B-B14F-4D97-AF65-F5344CB8AC3E}">
        <p14:creationId xmlns:p14="http://schemas.microsoft.com/office/powerpoint/2010/main" val="313966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17</a:t>
            </a:fld>
            <a:endParaRPr lang="de-DE"/>
          </a:p>
        </p:txBody>
      </p:sp>
    </p:spTree>
    <p:extLst>
      <p:ext uri="{BB962C8B-B14F-4D97-AF65-F5344CB8AC3E}">
        <p14:creationId xmlns:p14="http://schemas.microsoft.com/office/powerpoint/2010/main" val="2822963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18</a:t>
            </a:fld>
            <a:endParaRPr lang="de-DE"/>
          </a:p>
        </p:txBody>
      </p:sp>
    </p:spTree>
    <p:extLst>
      <p:ext uri="{BB962C8B-B14F-4D97-AF65-F5344CB8AC3E}">
        <p14:creationId xmlns:p14="http://schemas.microsoft.com/office/powerpoint/2010/main" val="162659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19</a:t>
            </a:fld>
            <a:endParaRPr lang="de-DE"/>
          </a:p>
        </p:txBody>
      </p:sp>
    </p:spTree>
    <p:extLst>
      <p:ext uri="{BB962C8B-B14F-4D97-AF65-F5344CB8AC3E}">
        <p14:creationId xmlns:p14="http://schemas.microsoft.com/office/powerpoint/2010/main" val="1932576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22</a:t>
            </a:fld>
            <a:endParaRPr lang="de-DE"/>
          </a:p>
        </p:txBody>
      </p:sp>
    </p:spTree>
    <p:extLst>
      <p:ext uri="{BB962C8B-B14F-4D97-AF65-F5344CB8AC3E}">
        <p14:creationId xmlns:p14="http://schemas.microsoft.com/office/powerpoint/2010/main" val="96410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23</a:t>
            </a:fld>
            <a:endParaRPr lang="de-DE"/>
          </a:p>
        </p:txBody>
      </p:sp>
    </p:spTree>
    <p:extLst>
      <p:ext uri="{BB962C8B-B14F-4D97-AF65-F5344CB8AC3E}">
        <p14:creationId xmlns:p14="http://schemas.microsoft.com/office/powerpoint/2010/main" val="9495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24</a:t>
            </a:fld>
            <a:endParaRPr lang="de-DE"/>
          </a:p>
        </p:txBody>
      </p:sp>
    </p:spTree>
    <p:extLst>
      <p:ext uri="{BB962C8B-B14F-4D97-AF65-F5344CB8AC3E}">
        <p14:creationId xmlns:p14="http://schemas.microsoft.com/office/powerpoint/2010/main" val="4200571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25</a:t>
            </a:fld>
            <a:endParaRPr lang="de-DE"/>
          </a:p>
        </p:txBody>
      </p:sp>
    </p:spTree>
    <p:extLst>
      <p:ext uri="{BB962C8B-B14F-4D97-AF65-F5344CB8AC3E}">
        <p14:creationId xmlns:p14="http://schemas.microsoft.com/office/powerpoint/2010/main" val="2695333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2</a:t>
            </a:fld>
            <a:endParaRPr lang="de-DE"/>
          </a:p>
        </p:txBody>
      </p:sp>
    </p:spTree>
    <p:extLst>
      <p:ext uri="{BB962C8B-B14F-4D97-AF65-F5344CB8AC3E}">
        <p14:creationId xmlns:p14="http://schemas.microsoft.com/office/powerpoint/2010/main" val="428974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5</a:t>
            </a:fld>
            <a:endParaRPr lang="de-DE"/>
          </a:p>
        </p:txBody>
      </p:sp>
    </p:spTree>
    <p:extLst>
      <p:ext uri="{BB962C8B-B14F-4D97-AF65-F5344CB8AC3E}">
        <p14:creationId xmlns:p14="http://schemas.microsoft.com/office/powerpoint/2010/main" val="302623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6</a:t>
            </a:fld>
            <a:endParaRPr lang="de-DE"/>
          </a:p>
        </p:txBody>
      </p:sp>
    </p:spTree>
    <p:extLst>
      <p:ext uri="{BB962C8B-B14F-4D97-AF65-F5344CB8AC3E}">
        <p14:creationId xmlns:p14="http://schemas.microsoft.com/office/powerpoint/2010/main" val="269082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7</a:t>
            </a:fld>
            <a:endParaRPr lang="de-DE"/>
          </a:p>
        </p:txBody>
      </p:sp>
    </p:spTree>
    <p:extLst>
      <p:ext uri="{BB962C8B-B14F-4D97-AF65-F5344CB8AC3E}">
        <p14:creationId xmlns:p14="http://schemas.microsoft.com/office/powerpoint/2010/main" val="326815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8</a:t>
            </a:fld>
            <a:endParaRPr lang="de-DE"/>
          </a:p>
        </p:txBody>
      </p:sp>
    </p:spTree>
    <p:extLst>
      <p:ext uri="{BB962C8B-B14F-4D97-AF65-F5344CB8AC3E}">
        <p14:creationId xmlns:p14="http://schemas.microsoft.com/office/powerpoint/2010/main" val="206172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9</a:t>
            </a:fld>
            <a:endParaRPr lang="de-DE"/>
          </a:p>
        </p:txBody>
      </p:sp>
    </p:spTree>
    <p:extLst>
      <p:ext uri="{BB962C8B-B14F-4D97-AF65-F5344CB8AC3E}">
        <p14:creationId xmlns:p14="http://schemas.microsoft.com/office/powerpoint/2010/main" val="238372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12</a:t>
            </a:fld>
            <a:endParaRPr lang="de-DE"/>
          </a:p>
        </p:txBody>
      </p:sp>
    </p:spTree>
    <p:extLst>
      <p:ext uri="{BB962C8B-B14F-4D97-AF65-F5344CB8AC3E}">
        <p14:creationId xmlns:p14="http://schemas.microsoft.com/office/powerpoint/2010/main" val="417575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DE" dirty="0"/>
          </a:p>
        </p:txBody>
      </p:sp>
      <p:sp>
        <p:nvSpPr>
          <p:cNvPr id="4" name="Foliennummernplatzhalter 3"/>
          <p:cNvSpPr>
            <a:spLocks noGrp="1"/>
          </p:cNvSpPr>
          <p:nvPr>
            <p:ph type="sldNum" sz="quarter" idx="5"/>
          </p:nvPr>
        </p:nvSpPr>
        <p:spPr/>
        <p:txBody>
          <a:bodyPr/>
          <a:lstStyle/>
          <a:p>
            <a:fld id="{8AA123F1-241B-4B4F-9CE2-7B6B0A8BD739}" type="slidenum">
              <a:rPr lang="de-DE" smtClean="0"/>
              <a:t>13</a:t>
            </a:fld>
            <a:endParaRPr lang="de-DE"/>
          </a:p>
        </p:txBody>
      </p:sp>
    </p:spTree>
    <p:extLst>
      <p:ext uri="{BB962C8B-B14F-4D97-AF65-F5344CB8AC3E}">
        <p14:creationId xmlns:p14="http://schemas.microsoft.com/office/powerpoint/2010/main" val="2519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58473-8881-7843-8851-02EAAAC6137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C536694-EEA6-8D49-8189-FECECA024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DA22398-4F17-A346-BE8F-1D382CFB71A8}"/>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5" name="Fußzeilenplatzhalter 4">
            <a:extLst>
              <a:ext uri="{FF2B5EF4-FFF2-40B4-BE49-F238E27FC236}">
                <a16:creationId xmlns:a16="http://schemas.microsoft.com/office/drawing/2014/main" id="{0780C767-C424-C84F-A07C-622C14995FA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BC20A6-68A4-4147-AD29-D5566248F18E}"/>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1029706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7FEE0-68EB-C54B-8767-9203AC1F161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9A750B4-E0EF-9945-AE00-A59AEB7B180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B30E281-C3BD-5442-84A3-9DECD00F6FE8}"/>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5" name="Fußzeilenplatzhalter 4">
            <a:extLst>
              <a:ext uri="{FF2B5EF4-FFF2-40B4-BE49-F238E27FC236}">
                <a16:creationId xmlns:a16="http://schemas.microsoft.com/office/drawing/2014/main" id="{ECFC6E10-041B-6748-8015-46BC97E73C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C3202CE-D119-884B-AF4E-89293CD70990}"/>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30020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213FE3F-CA18-3440-B862-B26C03E329A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37C58F3-E759-4348-8175-A8D14B610CB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5757115-FEBF-FC4D-ACCD-5976D7CDF82E}"/>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5" name="Fußzeilenplatzhalter 4">
            <a:extLst>
              <a:ext uri="{FF2B5EF4-FFF2-40B4-BE49-F238E27FC236}">
                <a16:creationId xmlns:a16="http://schemas.microsoft.com/office/drawing/2014/main" id="{214B7A8B-FDC7-CE45-925D-4FC4F7947C6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225D1DC-AD14-1543-BA89-56E312C925F6}"/>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294514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A52DD-55A2-5949-9725-3C13C29CBC1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6795676-D3D9-094C-B047-0ED44981614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D9C96A-15CA-AE42-86B4-BC96C6BF9B57}"/>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5" name="Fußzeilenplatzhalter 4">
            <a:extLst>
              <a:ext uri="{FF2B5EF4-FFF2-40B4-BE49-F238E27FC236}">
                <a16:creationId xmlns:a16="http://schemas.microsoft.com/office/drawing/2014/main" id="{77B5ED2A-B3EC-184D-B383-C0FCC1E2E7F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0C00A8-7B72-C24D-AC3C-66809C24CCEC}"/>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264667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65598-D9EF-864C-BF89-3AED827F8FB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4ABCAA9-A9BC-2843-9DA0-4505E350F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4ACC6BD-7634-454B-B858-EE430D491C37}"/>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5" name="Fußzeilenplatzhalter 4">
            <a:extLst>
              <a:ext uri="{FF2B5EF4-FFF2-40B4-BE49-F238E27FC236}">
                <a16:creationId xmlns:a16="http://schemas.microsoft.com/office/drawing/2014/main" id="{99C2A2E9-B287-3D45-8932-03E3BF2C57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D70F838-6647-8C48-B839-541060FDD7D8}"/>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2362249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28CB5-2730-9C4F-A758-31B0FD99A59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AA6E30D-73DE-C049-AEF8-7158FBF47ED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017192E-7D8E-3F49-AB7C-63C0D930B84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C971AFA-41B9-6C45-A2C7-486D4BF58DA4}"/>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6" name="Fußzeilenplatzhalter 5">
            <a:extLst>
              <a:ext uri="{FF2B5EF4-FFF2-40B4-BE49-F238E27FC236}">
                <a16:creationId xmlns:a16="http://schemas.microsoft.com/office/drawing/2014/main" id="{0A3B34C9-9558-F941-A8EE-DF7DA4CEEDE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51C9B34-DF88-B645-8F98-0B1AA44D83BA}"/>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118588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B313E-5993-9841-81CA-2F6EE1DAB91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EE98C1C-5523-CB49-9B29-91033438E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AD3EC03-AC9D-E44F-8EEE-4328C8C5FC5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2BCF002-E724-2B40-A395-D05EC24B3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AA81311-1528-0044-B72D-06462860FF0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CCBFF28-FA12-8E4E-B6B7-5820B1BDFA83}"/>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8" name="Fußzeilenplatzhalter 7">
            <a:extLst>
              <a:ext uri="{FF2B5EF4-FFF2-40B4-BE49-F238E27FC236}">
                <a16:creationId xmlns:a16="http://schemas.microsoft.com/office/drawing/2014/main" id="{339799F0-F85F-5A46-BAAF-809F75CDE49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871E7C1-CF52-1248-BE32-8BB4AB067894}"/>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412995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08FB3-8627-A94B-879A-8AA39D5BF4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0DA9E3C-5409-6E4B-904A-978F3CC95B6A}"/>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4" name="Fußzeilenplatzhalter 3">
            <a:extLst>
              <a:ext uri="{FF2B5EF4-FFF2-40B4-BE49-F238E27FC236}">
                <a16:creationId xmlns:a16="http://schemas.microsoft.com/office/drawing/2014/main" id="{471A676C-A035-0544-964B-E28F5AFDC8A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7D9739B-F998-2142-AF1E-82D26E85E4CA}"/>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406214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570CDDC-FB94-CE40-B300-9B0082E46832}"/>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3" name="Fußzeilenplatzhalter 2">
            <a:extLst>
              <a:ext uri="{FF2B5EF4-FFF2-40B4-BE49-F238E27FC236}">
                <a16:creationId xmlns:a16="http://schemas.microsoft.com/office/drawing/2014/main" id="{77D3D9F6-9AA9-C040-97E0-536612D915E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4796545-FDC2-A440-A10E-7770D68EDC01}"/>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1113547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33EBE-F69A-D44F-BFF4-52D158B75FD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A197351-17D1-B44B-ADCE-106F23494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234F713-E2E7-304F-AD3D-08E6CC2EB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067DBD2-6CA5-6548-ADB1-1004CE8C67FC}"/>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6" name="Fußzeilenplatzhalter 5">
            <a:extLst>
              <a:ext uri="{FF2B5EF4-FFF2-40B4-BE49-F238E27FC236}">
                <a16:creationId xmlns:a16="http://schemas.microsoft.com/office/drawing/2014/main" id="{2B8E9D11-D3DC-8043-B0E1-FDCC56B86C5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FD96733-0BC4-5040-860B-AFE0611FD355}"/>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270428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D056D-489C-9F4A-9F6D-4F13AC9360F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F782B0F-DE12-7A42-8A6C-D6BAF225FA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1CD3CE0-963C-D846-8B23-1D855A33F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9EA1B0-93F1-EA4D-A0A2-5CE011842C6D}"/>
              </a:ext>
            </a:extLst>
          </p:cNvPr>
          <p:cNvSpPr>
            <a:spLocks noGrp="1"/>
          </p:cNvSpPr>
          <p:nvPr>
            <p:ph type="dt" sz="half" idx="10"/>
          </p:nvPr>
        </p:nvSpPr>
        <p:spPr/>
        <p:txBody>
          <a:bodyPr/>
          <a:lstStyle/>
          <a:p>
            <a:fld id="{C813E062-6339-3846-BC32-47B15199F239}" type="datetimeFigureOut">
              <a:rPr lang="de-DE" smtClean="0"/>
              <a:t>13.05.2022</a:t>
            </a:fld>
            <a:endParaRPr lang="de-DE"/>
          </a:p>
        </p:txBody>
      </p:sp>
      <p:sp>
        <p:nvSpPr>
          <p:cNvPr id="6" name="Fußzeilenplatzhalter 5">
            <a:extLst>
              <a:ext uri="{FF2B5EF4-FFF2-40B4-BE49-F238E27FC236}">
                <a16:creationId xmlns:a16="http://schemas.microsoft.com/office/drawing/2014/main" id="{D6EFE7ED-E0C0-D94E-B446-9F6EC4E6780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D439F69-D49E-6E42-840C-02D64CF0E4BD}"/>
              </a:ext>
            </a:extLst>
          </p:cNvPr>
          <p:cNvSpPr>
            <a:spLocks noGrp="1"/>
          </p:cNvSpPr>
          <p:nvPr>
            <p:ph type="sldNum" sz="quarter" idx="12"/>
          </p:nvPr>
        </p:nvSpPr>
        <p:spPr/>
        <p:txBody>
          <a:bodyPr/>
          <a:lstStyle/>
          <a:p>
            <a:fld id="{1B23CAA3-112B-9D43-846E-06D6EA096BAA}" type="slidenum">
              <a:rPr lang="de-DE" smtClean="0"/>
              <a:t>‹Nr.›</a:t>
            </a:fld>
            <a:endParaRPr lang="de-DE"/>
          </a:p>
        </p:txBody>
      </p:sp>
    </p:spTree>
    <p:extLst>
      <p:ext uri="{BB962C8B-B14F-4D97-AF65-F5344CB8AC3E}">
        <p14:creationId xmlns:p14="http://schemas.microsoft.com/office/powerpoint/2010/main" val="4003331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32459B-5AB6-514D-9522-70FE6FE83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A879B45-634D-EB4A-A366-7FCD882CA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E61A9E5-B6B7-4640-B0B2-9BAF27836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3E062-6339-3846-BC32-47B15199F239}" type="datetimeFigureOut">
              <a:rPr lang="de-DE" smtClean="0"/>
              <a:t>13.05.2022</a:t>
            </a:fld>
            <a:endParaRPr lang="de-DE"/>
          </a:p>
        </p:txBody>
      </p:sp>
      <p:sp>
        <p:nvSpPr>
          <p:cNvPr id="5" name="Fußzeilenplatzhalter 4">
            <a:extLst>
              <a:ext uri="{FF2B5EF4-FFF2-40B4-BE49-F238E27FC236}">
                <a16:creationId xmlns:a16="http://schemas.microsoft.com/office/drawing/2014/main" id="{DEA107FD-709C-C14F-A4A0-F193C715F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D118922-57E5-CD48-98FF-7107870FE3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3CAA3-112B-9D43-846E-06D6EA096BAA}" type="slidenum">
              <a:rPr lang="de-DE" smtClean="0"/>
              <a:t>‹Nr.›</a:t>
            </a:fld>
            <a:endParaRPr lang="de-DE"/>
          </a:p>
        </p:txBody>
      </p:sp>
    </p:spTree>
    <p:extLst>
      <p:ext uri="{BB962C8B-B14F-4D97-AF65-F5344CB8AC3E}">
        <p14:creationId xmlns:p14="http://schemas.microsoft.com/office/powerpoint/2010/main" val="358307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fik 1">
            <a:extLst>
              <a:ext uri="{FF2B5EF4-FFF2-40B4-BE49-F238E27FC236}">
                <a16:creationId xmlns:a16="http://schemas.microsoft.com/office/drawing/2014/main" id="{01C60472-78E3-1F40-A81A-4F1D2FB95A3B}"/>
              </a:ext>
            </a:extLst>
          </p:cNvPr>
          <p:cNvPicPr>
            <a:picLocks noChangeAspect="1"/>
          </p:cNvPicPr>
          <p:nvPr/>
        </p:nvPicPr>
        <p:blipFill>
          <a:blip r:embed="rId3"/>
          <a:stretch>
            <a:fillRect/>
          </a:stretch>
        </p:blipFill>
        <p:spPr>
          <a:xfrm>
            <a:off x="0" y="-120293"/>
            <a:ext cx="12192000" cy="6978293"/>
          </a:xfrm>
          <a:prstGeom prst="rect">
            <a:avLst/>
          </a:prstGeom>
        </p:spPr>
      </p:pic>
      <p:sp>
        <p:nvSpPr>
          <p:cNvPr id="17" name="Rechteck 16">
            <a:extLst>
              <a:ext uri="{FF2B5EF4-FFF2-40B4-BE49-F238E27FC236}">
                <a16:creationId xmlns:a16="http://schemas.microsoft.com/office/drawing/2014/main" id="{47D70C48-4F5E-B24E-827E-EC06BF3DC352}"/>
              </a:ext>
            </a:extLst>
          </p:cNvPr>
          <p:cNvSpPr/>
          <p:nvPr/>
        </p:nvSpPr>
        <p:spPr>
          <a:xfrm>
            <a:off x="6901915" y="565085"/>
            <a:ext cx="5288561" cy="1203413"/>
          </a:xfrm>
          <a:prstGeom prst="rect">
            <a:avLst/>
          </a:prstGeom>
          <a:solidFill>
            <a:srgbClr val="10B6F0"/>
          </a:solidFill>
          <a:ln>
            <a:solidFill>
              <a:srgbClr val="10B6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b="1" dirty="0">
                <a:solidFill>
                  <a:srgbClr val="C00000"/>
                </a:solidFill>
              </a:rPr>
              <a:t>فوق</a:t>
            </a:r>
            <a:r>
              <a:rPr lang="fa-IR" sz="3600" b="1" dirty="0">
                <a:solidFill>
                  <a:schemeClr val="bg1"/>
                </a:solidFill>
              </a:rPr>
              <a:t> </a:t>
            </a:r>
            <a:r>
              <a:rPr lang="fa-IR" sz="3600" b="1" dirty="0">
                <a:solidFill>
                  <a:srgbClr val="E8DD16"/>
                </a:solidFill>
              </a:rPr>
              <a:t>العاده</a:t>
            </a:r>
          </a:p>
          <a:p>
            <a:pPr algn="ctr"/>
            <a:r>
              <a:rPr lang="fa-IR" sz="2400" dirty="0">
                <a:solidFill>
                  <a:schemeClr val="bg1"/>
                </a:solidFill>
              </a:rPr>
              <a:t>توسط مسیحیت مطرح شد</a:t>
            </a:r>
            <a:endParaRPr lang="de-DE" sz="2400" dirty="0">
              <a:solidFill>
                <a:schemeClr val="bg1"/>
              </a:solidFill>
            </a:endParaRPr>
          </a:p>
        </p:txBody>
      </p:sp>
      <p:sp>
        <p:nvSpPr>
          <p:cNvPr id="18" name="Rechteck 17">
            <a:extLst>
              <a:ext uri="{FF2B5EF4-FFF2-40B4-BE49-F238E27FC236}">
                <a16:creationId xmlns:a16="http://schemas.microsoft.com/office/drawing/2014/main" id="{C5810400-DE2E-0943-A5A5-23B8DD986E8F}"/>
              </a:ext>
            </a:extLst>
          </p:cNvPr>
          <p:cNvSpPr/>
          <p:nvPr/>
        </p:nvSpPr>
        <p:spPr>
          <a:xfrm rot="16200000">
            <a:off x="4795705" y="4295864"/>
            <a:ext cx="4426458" cy="1343989"/>
          </a:xfrm>
          <a:prstGeom prst="rect">
            <a:avLst/>
          </a:prstGeom>
          <a:gradFill>
            <a:gsLst>
              <a:gs pos="42000">
                <a:srgbClr val="2EC7F1"/>
              </a:gs>
              <a:gs pos="100000">
                <a:srgbClr val="10B6F0">
                  <a:lumMod val="46938"/>
                  <a:lumOff val="53062"/>
                </a:srgbClr>
              </a:gs>
            </a:gsLst>
            <a:path path="circle">
              <a:fillToRect l="100000" t="100000"/>
            </a:path>
          </a:gra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solidFill>
                  <a:schemeClr val="bg1"/>
                </a:solidFill>
              </a:rPr>
              <a:t>آموزش و پرورش</a:t>
            </a:r>
            <a:endParaRPr lang="de-DE" sz="2800" dirty="0">
              <a:solidFill>
                <a:schemeClr val="bg1"/>
              </a:solidFill>
            </a:endParaRPr>
          </a:p>
        </p:txBody>
      </p:sp>
      <p:sp>
        <p:nvSpPr>
          <p:cNvPr id="26" name="Rechteck 25">
            <a:extLst>
              <a:ext uri="{FF2B5EF4-FFF2-40B4-BE49-F238E27FC236}">
                <a16:creationId xmlns:a16="http://schemas.microsoft.com/office/drawing/2014/main" id="{94CF8B5B-DE7F-5F4E-B657-44E0D05AFF41}"/>
              </a:ext>
            </a:extLst>
          </p:cNvPr>
          <p:cNvSpPr/>
          <p:nvPr/>
        </p:nvSpPr>
        <p:spPr>
          <a:xfrm rot="16200000">
            <a:off x="3982709" y="4277158"/>
            <a:ext cx="3863267" cy="1343989"/>
          </a:xfrm>
          <a:prstGeom prst="rect">
            <a:avLst/>
          </a:prstGeom>
          <a:solidFill>
            <a:srgbClr val="ACBBD9"/>
          </a:soli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solidFill>
                  <a:schemeClr val="bg1"/>
                </a:solidFill>
              </a:rPr>
              <a:t>بیمه اجتماعی</a:t>
            </a:r>
            <a:endParaRPr lang="de-DE" sz="2800" dirty="0">
              <a:solidFill>
                <a:schemeClr val="bg1"/>
              </a:solidFill>
            </a:endParaRPr>
          </a:p>
        </p:txBody>
      </p:sp>
      <p:sp>
        <p:nvSpPr>
          <p:cNvPr id="27" name="Rechteck 26">
            <a:extLst>
              <a:ext uri="{FF2B5EF4-FFF2-40B4-BE49-F238E27FC236}">
                <a16:creationId xmlns:a16="http://schemas.microsoft.com/office/drawing/2014/main" id="{22C0DEC4-AA27-A242-8CD1-BDAB88179EBC}"/>
              </a:ext>
            </a:extLst>
          </p:cNvPr>
          <p:cNvSpPr/>
          <p:nvPr/>
        </p:nvSpPr>
        <p:spPr>
          <a:xfrm rot="16200000">
            <a:off x="3366677" y="2504057"/>
            <a:ext cx="3644093" cy="1555126"/>
          </a:xfrm>
          <a:prstGeom prst="rect">
            <a:avLst/>
          </a:prstGeom>
          <a:solidFill>
            <a:srgbClr val="E8DD16"/>
          </a:soli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200" b="1" dirty="0">
                <a:solidFill>
                  <a:schemeClr val="bg1"/>
                </a:solidFill>
              </a:rPr>
              <a:t>امور خیریه</a:t>
            </a:r>
            <a:endParaRPr lang="de-DE" sz="3200" b="1" dirty="0">
              <a:solidFill>
                <a:schemeClr val="bg1"/>
              </a:solidFill>
            </a:endParaRPr>
          </a:p>
        </p:txBody>
      </p:sp>
      <p:sp>
        <p:nvSpPr>
          <p:cNvPr id="28" name="Rechteck 27">
            <a:extLst>
              <a:ext uri="{FF2B5EF4-FFF2-40B4-BE49-F238E27FC236}">
                <a16:creationId xmlns:a16="http://schemas.microsoft.com/office/drawing/2014/main" id="{A4337A8B-70DC-7840-8001-17707A8CDE8F}"/>
              </a:ext>
            </a:extLst>
          </p:cNvPr>
          <p:cNvSpPr/>
          <p:nvPr/>
        </p:nvSpPr>
        <p:spPr>
          <a:xfrm rot="16200000">
            <a:off x="2033550" y="4034871"/>
            <a:ext cx="4831910" cy="1555126"/>
          </a:xfrm>
          <a:prstGeom prst="rect">
            <a:avLst/>
          </a:prstGeom>
          <a:gradFill>
            <a:gsLst>
              <a:gs pos="42000">
                <a:srgbClr val="2EC7F1"/>
              </a:gs>
              <a:gs pos="100000">
                <a:srgbClr val="10B6F0">
                  <a:lumMod val="46938"/>
                  <a:lumOff val="53062"/>
                </a:srgbClr>
              </a:gs>
            </a:gsLst>
            <a:path path="circle">
              <a:fillToRect l="100000" t="100000"/>
            </a:path>
          </a:gra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solidFill>
                  <a:schemeClr val="bg1"/>
                </a:solidFill>
              </a:rPr>
              <a:t>پرستاری</a:t>
            </a:r>
            <a:endParaRPr lang="de-DE" sz="2800" dirty="0">
              <a:solidFill>
                <a:schemeClr val="bg1"/>
              </a:solidFill>
            </a:endParaRPr>
          </a:p>
        </p:txBody>
      </p:sp>
      <p:sp>
        <p:nvSpPr>
          <p:cNvPr id="29" name="Rechteck 28">
            <a:extLst>
              <a:ext uri="{FF2B5EF4-FFF2-40B4-BE49-F238E27FC236}">
                <a16:creationId xmlns:a16="http://schemas.microsoft.com/office/drawing/2014/main" id="{CC01B48C-981B-F74A-B3D8-5D6A7DF2DA50}"/>
              </a:ext>
            </a:extLst>
          </p:cNvPr>
          <p:cNvSpPr/>
          <p:nvPr/>
        </p:nvSpPr>
        <p:spPr>
          <a:xfrm rot="16200000">
            <a:off x="1132634" y="4089320"/>
            <a:ext cx="4940806" cy="1555126"/>
          </a:xfrm>
          <a:prstGeom prst="rect">
            <a:avLst/>
          </a:prstGeom>
          <a:solidFill>
            <a:srgbClr val="ED79B2"/>
          </a:soli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solidFill>
                  <a:schemeClr val="bg1"/>
                </a:solidFill>
              </a:rPr>
              <a:t>علم</a:t>
            </a:r>
            <a:endParaRPr lang="de-DE" sz="2800" dirty="0">
              <a:solidFill>
                <a:schemeClr val="bg1"/>
              </a:solidFill>
            </a:endParaRPr>
          </a:p>
        </p:txBody>
      </p:sp>
      <p:sp>
        <p:nvSpPr>
          <p:cNvPr id="30" name="Rechteck 29">
            <a:extLst>
              <a:ext uri="{FF2B5EF4-FFF2-40B4-BE49-F238E27FC236}">
                <a16:creationId xmlns:a16="http://schemas.microsoft.com/office/drawing/2014/main" id="{918D3446-DFF5-4549-9FC7-FA564019FEC9}"/>
              </a:ext>
            </a:extLst>
          </p:cNvPr>
          <p:cNvSpPr/>
          <p:nvPr/>
        </p:nvSpPr>
        <p:spPr>
          <a:xfrm rot="16200000">
            <a:off x="745083" y="4527480"/>
            <a:ext cx="3752091" cy="1555127"/>
          </a:xfrm>
          <a:prstGeom prst="rect">
            <a:avLst/>
          </a:prstGeom>
          <a:gradFill>
            <a:gsLst>
              <a:gs pos="42000">
                <a:srgbClr val="2EC7F1"/>
              </a:gs>
              <a:gs pos="100000">
                <a:srgbClr val="10B6F0">
                  <a:lumMod val="46938"/>
                  <a:lumOff val="53062"/>
                </a:srgbClr>
              </a:gs>
            </a:gsLst>
            <a:path path="circle">
              <a:fillToRect l="100000" t="100000"/>
            </a:path>
          </a:gra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solidFill>
                  <a:schemeClr val="bg1"/>
                </a:solidFill>
              </a:rPr>
              <a:t>تحصیلات</a:t>
            </a:r>
            <a:endParaRPr lang="de-DE" sz="2800" dirty="0">
              <a:solidFill>
                <a:schemeClr val="bg1"/>
              </a:solidFill>
            </a:endParaRPr>
          </a:p>
        </p:txBody>
      </p:sp>
      <p:sp>
        <p:nvSpPr>
          <p:cNvPr id="33" name="Rechteck 32">
            <a:extLst>
              <a:ext uri="{FF2B5EF4-FFF2-40B4-BE49-F238E27FC236}">
                <a16:creationId xmlns:a16="http://schemas.microsoft.com/office/drawing/2014/main" id="{391124AA-B388-1744-9FD3-0B9545B47085}"/>
              </a:ext>
            </a:extLst>
          </p:cNvPr>
          <p:cNvSpPr/>
          <p:nvPr/>
        </p:nvSpPr>
        <p:spPr>
          <a:xfrm rot="16200000">
            <a:off x="-343200" y="3901113"/>
            <a:ext cx="4495805" cy="1555126"/>
          </a:xfrm>
          <a:prstGeom prst="rect">
            <a:avLst/>
          </a:prstGeom>
          <a:solidFill>
            <a:srgbClr val="CF007D"/>
          </a:soli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b="1" dirty="0">
                <a:solidFill>
                  <a:schemeClr val="bg1"/>
                </a:solidFill>
              </a:rPr>
              <a:t>کرامت انسانی</a:t>
            </a:r>
            <a:endParaRPr lang="de-DE" sz="2800" b="1" dirty="0">
              <a:solidFill>
                <a:schemeClr val="bg1"/>
              </a:solidFill>
            </a:endParaRPr>
          </a:p>
        </p:txBody>
      </p:sp>
      <p:sp>
        <p:nvSpPr>
          <p:cNvPr id="34" name="Rechteck 33">
            <a:extLst>
              <a:ext uri="{FF2B5EF4-FFF2-40B4-BE49-F238E27FC236}">
                <a16:creationId xmlns:a16="http://schemas.microsoft.com/office/drawing/2014/main" id="{CA0CAFD6-93E2-8F42-AE40-1FF54036D4AC}"/>
              </a:ext>
            </a:extLst>
          </p:cNvPr>
          <p:cNvSpPr/>
          <p:nvPr/>
        </p:nvSpPr>
        <p:spPr>
          <a:xfrm rot="16200000">
            <a:off x="6296349" y="4581480"/>
            <a:ext cx="3644093" cy="1555126"/>
          </a:xfrm>
          <a:prstGeom prst="rect">
            <a:avLst/>
          </a:prstGeom>
          <a:solidFill>
            <a:srgbClr val="E8DD16"/>
          </a:soli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solidFill>
                  <a:schemeClr val="bg1"/>
                </a:solidFill>
              </a:rPr>
              <a:t>ترجمه کتاب مقدس</a:t>
            </a:r>
            <a:endParaRPr lang="de-DE" sz="2800" dirty="0">
              <a:solidFill>
                <a:schemeClr val="bg1"/>
              </a:solidFill>
            </a:endParaRPr>
          </a:p>
        </p:txBody>
      </p:sp>
      <p:sp>
        <p:nvSpPr>
          <p:cNvPr id="35" name="Rechteck 34">
            <a:extLst>
              <a:ext uri="{FF2B5EF4-FFF2-40B4-BE49-F238E27FC236}">
                <a16:creationId xmlns:a16="http://schemas.microsoft.com/office/drawing/2014/main" id="{7F36F81C-F88C-CE4F-B750-6BC429913515}"/>
              </a:ext>
            </a:extLst>
          </p:cNvPr>
          <p:cNvSpPr/>
          <p:nvPr/>
        </p:nvSpPr>
        <p:spPr>
          <a:xfrm>
            <a:off x="857250" y="237101"/>
            <a:ext cx="2969805" cy="1652111"/>
          </a:xfrm>
          <a:prstGeom prst="rect">
            <a:avLst/>
          </a:prstGeom>
          <a:solidFill>
            <a:srgbClr val="DCE5F2"/>
          </a:solidFill>
          <a:ln>
            <a:solidFill>
              <a:srgbClr val="10B6F0"/>
            </a:solidFill>
          </a:ln>
          <a:effectLst>
            <a:softEdge rad="36451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000" b="1" dirty="0">
                <a:solidFill>
                  <a:srgbClr val="10B6F0"/>
                </a:solidFill>
              </a:rPr>
              <a:t>کتابچه همراه ۲ </a:t>
            </a:r>
            <a:r>
              <a:rPr lang="fa-IR" sz="1400" dirty="0">
                <a:solidFill>
                  <a:srgbClr val="10B6F0"/>
                </a:solidFill>
              </a:rPr>
              <a:t>برای </a:t>
            </a:r>
          </a:p>
          <a:p>
            <a:pPr algn="ctr" rtl="1"/>
            <a:r>
              <a:rPr lang="fa-IR" sz="1400" dirty="0">
                <a:solidFill>
                  <a:srgbClr val="10B6F0"/>
                </a:solidFill>
              </a:rPr>
              <a:t>نمایشگاه داستان او</a:t>
            </a:r>
            <a:endParaRPr lang="de-DE" sz="1400" dirty="0">
              <a:solidFill>
                <a:srgbClr val="10B6F0"/>
              </a:solidFill>
            </a:endParaRPr>
          </a:p>
        </p:txBody>
      </p:sp>
    </p:spTree>
    <p:extLst>
      <p:ext uri="{BB962C8B-B14F-4D97-AF65-F5344CB8AC3E}">
        <p14:creationId xmlns:p14="http://schemas.microsoft.com/office/powerpoint/2010/main" val="392689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9" name="Textfeld 8">
            <a:extLst>
              <a:ext uri="{FF2B5EF4-FFF2-40B4-BE49-F238E27FC236}">
                <a16:creationId xmlns:a16="http://schemas.microsoft.com/office/drawing/2014/main" id="{3B19092D-98CD-394A-9DF6-AE697E2730A5}"/>
              </a:ext>
            </a:extLst>
          </p:cNvPr>
          <p:cNvSpPr txBox="1"/>
          <p:nvPr/>
        </p:nvSpPr>
        <p:spPr>
          <a:xfrm>
            <a:off x="4581141" y="769902"/>
            <a:ext cx="5748192" cy="461665"/>
          </a:xfrm>
          <a:prstGeom prst="rect">
            <a:avLst/>
          </a:prstGeom>
          <a:noFill/>
        </p:spPr>
        <p:txBody>
          <a:bodyPr wrap="square">
            <a:spAutoFit/>
          </a:bodyPr>
          <a:lstStyle/>
          <a:p>
            <a:pPr algn="just" rtl="1"/>
            <a:r>
              <a:rPr lang="fa-IR" sz="2400" b="1" dirty="0">
                <a:solidFill>
                  <a:srgbClr val="C00000"/>
                </a:solidFill>
                <a:latin typeface="Arial" panose="020B0604020202020204" pitchFamily="34" charset="0"/>
              </a:rPr>
              <a:t>قرون وسطی </a:t>
            </a:r>
          </a:p>
        </p:txBody>
      </p:sp>
      <p:sp>
        <p:nvSpPr>
          <p:cNvPr id="10" name="Textfeld 9">
            <a:extLst>
              <a:ext uri="{FF2B5EF4-FFF2-40B4-BE49-F238E27FC236}">
                <a16:creationId xmlns:a16="http://schemas.microsoft.com/office/drawing/2014/main" id="{FA31378E-68F6-6F41-A03F-EFD4A5D36359}"/>
              </a:ext>
            </a:extLst>
          </p:cNvPr>
          <p:cNvSpPr txBox="1"/>
          <p:nvPr/>
        </p:nvSpPr>
        <p:spPr>
          <a:xfrm>
            <a:off x="3894667" y="1307371"/>
            <a:ext cx="6434666" cy="646331"/>
          </a:xfrm>
          <a:prstGeom prst="rect">
            <a:avLst/>
          </a:prstGeom>
          <a:noFill/>
        </p:spPr>
        <p:txBody>
          <a:bodyPr wrap="square">
            <a:spAutoFit/>
          </a:bodyPr>
          <a:lstStyle/>
          <a:p>
            <a:pPr algn="just" rtl="1"/>
            <a:r>
              <a:rPr lang="fa-IR" sz="1200" b="1" dirty="0">
                <a:solidFill>
                  <a:srgbClr val="0070C0"/>
                </a:solidFill>
                <a:latin typeface="Arial" panose="020B0604020202020204" pitchFamily="34" charset="0"/>
              </a:rPr>
              <a:t>اولین و مهم ترین وظیفه ای که کلیسا با آن مواجه است، تبدیل ملت های آلمانی به دین مسیحی است. باور مغلوب ها به باور پیروزمندان تبدیل می شود. پیام آوران این ایمان </a:t>
            </a:r>
            <a:r>
              <a:rPr lang="fa-IR" sz="1200" b="1" dirty="0" err="1">
                <a:solidFill>
                  <a:srgbClr val="0070C0"/>
                </a:solidFill>
                <a:latin typeface="Arial" panose="020B0604020202020204" pitchFamily="34" charset="0"/>
              </a:rPr>
              <a:t>راهبانی</a:t>
            </a:r>
            <a:r>
              <a:rPr lang="fa-IR" sz="1200" b="1" dirty="0">
                <a:solidFill>
                  <a:srgbClr val="0070C0"/>
                </a:solidFill>
                <a:latin typeface="Arial" panose="020B0604020202020204" pitchFamily="34" charset="0"/>
              </a:rPr>
              <a:t> هستند که خود را برای انجام وظیفه خود در صومعه ها آماده می کنند و سپس با اعتقاد راسخ و شجاعت فراوان راهی قبایل آلمانی در شمال کوه های آلپ می شوند.</a:t>
            </a:r>
            <a:endParaRPr lang="de-DE" sz="1200" b="1" dirty="0">
              <a:solidFill>
                <a:srgbClr val="0070C0"/>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EB9ED75D-1B1E-C848-91FD-92D1344D85FF}"/>
              </a:ext>
            </a:extLst>
          </p:cNvPr>
          <p:cNvSpPr txBox="1"/>
          <p:nvPr/>
        </p:nvSpPr>
        <p:spPr>
          <a:xfrm>
            <a:off x="7332133" y="1953702"/>
            <a:ext cx="2997200" cy="4401205"/>
          </a:xfrm>
          <a:prstGeom prst="rect">
            <a:avLst/>
          </a:prstGeom>
          <a:noFill/>
        </p:spPr>
        <p:txBody>
          <a:bodyPr wrap="square">
            <a:spAutoFit/>
          </a:bodyPr>
          <a:lstStyle/>
          <a:p>
            <a:pPr algn="just" rtl="1"/>
            <a:r>
              <a:rPr lang="fa-IR" sz="1000" dirty="0">
                <a:latin typeface="Arial" panose="020B0604020202020204" pitchFamily="34" charset="0"/>
              </a:rPr>
              <a:t>آنها </a:t>
            </a:r>
            <a:r>
              <a:rPr lang="fa-IR" sz="1000" dirty="0" err="1">
                <a:latin typeface="Arial" panose="020B0604020202020204" pitchFamily="34" charset="0"/>
              </a:rPr>
              <a:t>مبلغان</a:t>
            </a:r>
            <a:r>
              <a:rPr lang="fa-IR" sz="1000" dirty="0">
                <a:latin typeface="Arial" panose="020B0604020202020204" pitchFamily="34" charset="0"/>
              </a:rPr>
              <a:t> کلیساهای </a:t>
            </a:r>
            <a:r>
              <a:rPr lang="fa-IR" sz="1000" dirty="0" err="1">
                <a:latin typeface="Arial" panose="020B0604020202020204" pitchFamily="34" charset="0"/>
              </a:rPr>
              <a:t>آیرو</a:t>
            </a:r>
            <a:r>
              <a:rPr lang="fa-IR" sz="1000" dirty="0">
                <a:latin typeface="Arial" panose="020B0604020202020204" pitchFamily="34" charset="0"/>
              </a:rPr>
              <a:t> </a:t>
            </a:r>
            <a:r>
              <a:rPr lang="fa-IR" sz="1000" dirty="0" err="1">
                <a:latin typeface="Arial" panose="020B0604020202020204" pitchFamily="34" charset="0"/>
              </a:rPr>
              <a:t>اسکاتلندی</a:t>
            </a:r>
            <a:r>
              <a:rPr lang="fa-IR" sz="1000" dirty="0">
                <a:latin typeface="Arial" panose="020B0604020202020204" pitchFamily="34" charset="0"/>
              </a:rPr>
              <a:t> و کاتولیک رومی هستند. دستاوردهای تبلیغی آنها به کلیسای کاتولیک قرون </a:t>
            </a:r>
            <a:r>
              <a:rPr lang="fa-IR" sz="1000" dirty="0" err="1">
                <a:latin typeface="Arial" panose="020B0604020202020204" pitchFamily="34" charset="0"/>
              </a:rPr>
              <a:t>وسطایی</a:t>
            </a:r>
            <a:r>
              <a:rPr lang="fa-IR" sz="1000" dirty="0">
                <a:latin typeface="Arial" panose="020B0604020202020204" pitchFamily="34" charset="0"/>
              </a:rPr>
              <a:t> همسو خواهد شد. این مأموریت توسط ساختارهای سیاسی جدید برخاسته از دل امپراتوری روم بیشتر می شود. این شامل فرانک ها به ویژه و به ویژه امپراتور جدید امپراتوری تازه، </a:t>
            </a:r>
            <a:r>
              <a:rPr lang="fa-IR" sz="1000" dirty="0" err="1">
                <a:latin typeface="Arial" panose="020B0604020202020204" pitchFamily="34" charset="0"/>
              </a:rPr>
              <a:t>شارلمانی</a:t>
            </a:r>
            <a:r>
              <a:rPr lang="fa-IR" sz="1000" dirty="0">
                <a:latin typeface="Arial" panose="020B0604020202020204" pitchFamily="34" charset="0"/>
              </a:rPr>
              <a:t> است. بر اساس اصل آلمانی </a:t>
            </a:r>
            <a:r>
              <a:rPr lang="fa-IR" sz="1000" dirty="0" err="1">
                <a:latin typeface="Arial" panose="020B0604020202020204" pitchFamily="34" charset="0"/>
              </a:rPr>
              <a:t>وفاداری</a:t>
            </a:r>
            <a:r>
              <a:rPr lang="fa-IR" sz="1000" dirty="0">
                <a:latin typeface="Arial" panose="020B0604020202020204" pitchFamily="34" charset="0"/>
              </a:rPr>
              <a:t>، تمام قبایل و مردم به ایمان مسیحی روی آوردند. به استثنای معدود </a:t>
            </a:r>
            <a:r>
              <a:rPr lang="fa-IR" sz="1000" dirty="0" err="1">
                <a:latin typeface="Arial" panose="020B0604020202020204" pitchFamily="34" charset="0"/>
              </a:rPr>
              <a:t>مواردی</a:t>
            </a:r>
            <a:r>
              <a:rPr lang="fa-IR" sz="1000" dirty="0">
                <a:latin typeface="Arial" panose="020B0604020202020204" pitchFamily="34" charset="0"/>
              </a:rPr>
              <a:t>، بصورت داوطلبانه و بدون اجبار این کار را انجام می دهند. ماموریت ها به اصلاح از طریق شمشیر به عنوان یک استثنا باقی می ماند و به هیچ وجه روش "عادی" گسترش مسیحیت در غرب غرب نیست.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وظیفه اصلی کلیسا این است که مردم را در مورد ایمان مسیحی آموزش دهد. آداب و رسوم بت </a:t>
            </a:r>
            <a:r>
              <a:rPr lang="fa-IR" sz="1000" dirty="0" err="1">
                <a:latin typeface="Arial" panose="020B0604020202020204" pitchFamily="34" charset="0"/>
              </a:rPr>
              <a:t>پرستان</a:t>
            </a:r>
            <a:r>
              <a:rPr lang="fa-IR" sz="1000" dirty="0">
                <a:latin typeface="Arial" panose="020B0604020202020204" pitchFamily="34" charset="0"/>
              </a:rPr>
              <a:t> در حال از بین رفتن است: فرقه های مرگ، بت پرستی، خرافات، قربانی کردن حیوانات، و گهگاه قربانی های انسان و کودک. اخلاق جنسی در حال تغییر است تا </a:t>
            </a:r>
            <a:r>
              <a:rPr lang="fa-IR" sz="1000" dirty="0" err="1">
                <a:latin typeface="Arial" panose="020B0604020202020204" pitchFamily="34" charset="0"/>
              </a:rPr>
              <a:t>تک‌همسری</a:t>
            </a:r>
            <a:r>
              <a:rPr lang="fa-IR" sz="1000" dirty="0">
                <a:latin typeface="Arial" panose="020B0604020202020204" pitchFamily="34" charset="0"/>
              </a:rPr>
              <a:t> حاکم شود. و نجات دهنده </a:t>
            </a:r>
            <a:r>
              <a:rPr lang="fa-IR" sz="1000" dirty="0" err="1">
                <a:latin typeface="Arial" panose="020B0604020202020204" pitchFamily="34" charset="0"/>
              </a:rPr>
              <a:t>ی</a:t>
            </a:r>
            <a:r>
              <a:rPr lang="fa-IR" sz="1000" dirty="0">
                <a:latin typeface="Arial" panose="020B0604020202020204" pitchFamily="34" charset="0"/>
              </a:rPr>
              <a:t> توانا ترس ها را از بین می برد و از ترس ارواح و ترس از مرگ رهایی می بخشد. بلوط </a:t>
            </a:r>
            <a:r>
              <a:rPr lang="fa-IR" sz="1000" dirty="0" err="1">
                <a:latin typeface="Arial" panose="020B0604020202020204" pitchFamily="34" charset="0"/>
              </a:rPr>
              <a:t>دونا</a:t>
            </a:r>
            <a:r>
              <a:rPr lang="fa-IR" sz="1000" dirty="0">
                <a:latin typeface="Arial" panose="020B0604020202020204" pitchFamily="34" charset="0"/>
              </a:rPr>
              <a:t> که </a:t>
            </a:r>
            <a:r>
              <a:rPr lang="fa-IR" sz="1000" dirty="0" err="1">
                <a:latin typeface="Arial" panose="020B0604020202020204" pitchFamily="34" charset="0"/>
              </a:rPr>
              <a:t>بونیفاس</a:t>
            </a:r>
            <a:r>
              <a:rPr lang="fa-IR" sz="1000" dirty="0">
                <a:latin typeface="Arial" panose="020B0604020202020204" pitchFamily="34" charset="0"/>
              </a:rPr>
              <a:t> در سال 724 در نزدیکی </a:t>
            </a:r>
            <a:r>
              <a:rPr lang="fa-IR" sz="1000" dirty="0" err="1">
                <a:latin typeface="Arial" panose="020B0604020202020204" pitchFamily="34" charset="0"/>
              </a:rPr>
              <a:t>گیزمار</a:t>
            </a:r>
            <a:r>
              <a:rPr lang="fa-IR" sz="1000" dirty="0">
                <a:latin typeface="Arial" panose="020B0604020202020204" pitchFamily="34" charset="0"/>
              </a:rPr>
              <a:t> بر زمین افتاد، نمادی از این تغییر است.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و دوباره این راهبان و </a:t>
            </a:r>
            <a:r>
              <a:rPr lang="fa-IR" sz="1000" dirty="0" err="1">
                <a:latin typeface="Arial" panose="020B0604020202020204" pitchFamily="34" charset="0"/>
              </a:rPr>
              <a:t>راهبه‌ها</a:t>
            </a:r>
            <a:r>
              <a:rPr lang="fa-IR" sz="1000" dirty="0">
                <a:latin typeface="Arial" panose="020B0604020202020204" pitchFamily="34" charset="0"/>
              </a:rPr>
              <a:t> هستند که با قدرت </a:t>
            </a:r>
            <a:r>
              <a:rPr lang="fa-IR" sz="1000" dirty="0" err="1">
                <a:latin typeface="Arial" panose="020B0604020202020204" pitchFamily="34" charset="0"/>
              </a:rPr>
              <a:t>ایمانشان</a:t>
            </a:r>
            <a:r>
              <a:rPr lang="fa-IR" sz="1000" dirty="0">
                <a:latin typeface="Arial" panose="020B0604020202020204" pitchFamily="34" charset="0"/>
              </a:rPr>
              <a:t> دنیای مردم قرون وسطی را تغییر دادند. صومعه ها به عنوان مراکز مذهبی، کانون زندگی فرهنگی و اقتصادی نیز قرار گرفتند. از طریق دامداری و </a:t>
            </a:r>
            <a:r>
              <a:rPr lang="fa-IR" sz="1000" dirty="0" err="1">
                <a:latin typeface="Arial" panose="020B0604020202020204" pitchFamily="34" charset="0"/>
              </a:rPr>
              <a:t>بذرهای</a:t>
            </a:r>
            <a:r>
              <a:rPr lang="fa-IR" sz="1000" dirty="0">
                <a:latin typeface="Arial" panose="020B0604020202020204" pitchFamily="34" charset="0"/>
              </a:rPr>
              <a:t> بهتر، آنها کشاورزی را ترویج می کنند و به جمعیت اغلب فقیر کمک می کنند تا زندگی بهتری داشته باشند.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آنها به عنوان مراکز نوآوری، فناوری های جدید مفیدی را برای بهبود استانداردهای زندگی توسعه می دهند.</a:t>
            </a:r>
          </a:p>
        </p:txBody>
      </p:sp>
      <p:sp>
        <p:nvSpPr>
          <p:cNvPr id="21" name="Textfeld 20">
            <a:extLst>
              <a:ext uri="{FF2B5EF4-FFF2-40B4-BE49-F238E27FC236}">
                <a16:creationId xmlns:a16="http://schemas.microsoft.com/office/drawing/2014/main" id="{57566FE5-A7A0-C342-AA30-BC242538D27C}"/>
              </a:ext>
            </a:extLst>
          </p:cNvPr>
          <p:cNvSpPr txBox="1"/>
          <p:nvPr/>
        </p:nvSpPr>
        <p:spPr>
          <a:xfrm>
            <a:off x="4013199" y="1977004"/>
            <a:ext cx="2997199" cy="4555093"/>
          </a:xfrm>
          <a:prstGeom prst="rect">
            <a:avLst/>
          </a:prstGeom>
          <a:noFill/>
        </p:spPr>
        <p:txBody>
          <a:bodyPr wrap="square">
            <a:spAutoFit/>
          </a:bodyPr>
          <a:lstStyle/>
          <a:p>
            <a:pPr algn="just" rtl="1"/>
            <a:r>
              <a:rPr lang="fa-IR" sz="1000" dirty="0">
                <a:latin typeface="Arial" panose="020B0604020202020204" pitchFamily="34" charset="0"/>
              </a:rPr>
              <a:t>آنها به پرستاری می پردازند و در طول </a:t>
            </a:r>
            <a:r>
              <a:rPr lang="fa-IR" sz="1000" dirty="0" err="1">
                <a:latin typeface="Arial" panose="020B0604020202020204" pitchFamily="34" charset="0"/>
              </a:rPr>
              <a:t>بلاهای</a:t>
            </a:r>
            <a:r>
              <a:rPr lang="fa-IR" sz="1000" dirty="0">
                <a:latin typeface="Arial" panose="020B0604020202020204" pitchFamily="34" charset="0"/>
              </a:rPr>
              <a:t> بزرگ قرون وسطی خود را قربانی می کنند. هزاران نفر در اثر امر خیریه مسیحی </a:t>
            </a:r>
            <a:r>
              <a:rPr lang="fa-IR" sz="1000" dirty="0" err="1">
                <a:latin typeface="Arial" panose="020B0604020202020204" pitchFamily="34" charset="0"/>
              </a:rPr>
              <a:t>فداکارانه</a:t>
            </a:r>
            <a:r>
              <a:rPr lang="fa-IR" sz="1000" dirty="0">
                <a:latin typeface="Arial" panose="020B0604020202020204" pitchFamily="34" charset="0"/>
              </a:rPr>
              <a:t> خود در پرستاری در آنجا جان خود را از دست می دهند. از طریق مدارس صومعه، آنها سطح عمومی آموزش مردم را ارتقا می دهند و به آموزش ایمان مسیحی می پردازند. آنها </a:t>
            </a:r>
            <a:r>
              <a:rPr lang="fa-IR" sz="1000" dirty="0" err="1">
                <a:latin typeface="Arial" panose="020B0604020202020204" pitchFamily="34" charset="0"/>
              </a:rPr>
              <a:t>حاملان</a:t>
            </a:r>
            <a:r>
              <a:rPr lang="fa-IR" sz="1000" dirty="0">
                <a:latin typeface="Arial" panose="020B0604020202020204" pitchFamily="34" charset="0"/>
              </a:rPr>
              <a:t> تحقیق و علم هستند و انگیزه مهمی به دانشگاه های بورژوازی در حال ظهور در شمال ایتالیا می دهند. علمای رهبانی تحصیل کرده معمولاً در این مؤسسات آموزشی جدید اروپایی سخنرانان هستند. همه این تحولات </a:t>
            </a:r>
            <a:r>
              <a:rPr lang="fa-IR" sz="1000" dirty="0" err="1">
                <a:latin typeface="Arial" panose="020B0604020202020204" pitchFamily="34" charset="0"/>
              </a:rPr>
              <a:t>ارزش‌های</a:t>
            </a:r>
            <a:r>
              <a:rPr lang="fa-IR" sz="1000" dirty="0">
                <a:latin typeface="Arial" panose="020B0604020202020204" pitchFamily="34" charset="0"/>
              </a:rPr>
              <a:t> مسیحی را </a:t>
            </a:r>
            <a:r>
              <a:rPr lang="fa-IR" sz="1000" dirty="0" err="1">
                <a:latin typeface="Arial" panose="020B0604020202020204" pitchFamily="34" charset="0"/>
              </a:rPr>
              <a:t>پیش‌فرض</a:t>
            </a:r>
            <a:r>
              <a:rPr lang="fa-IR" sz="1000" dirty="0">
                <a:latin typeface="Arial" panose="020B0604020202020204" pitchFamily="34" charset="0"/>
              </a:rPr>
              <a:t> </a:t>
            </a:r>
            <a:r>
              <a:rPr lang="fa-IR" sz="1000" dirty="0" err="1">
                <a:latin typeface="Arial" panose="020B0604020202020204" pitchFamily="34" charset="0"/>
              </a:rPr>
              <a:t>می‌گیرد</a:t>
            </a:r>
            <a:r>
              <a:rPr lang="fa-IR" sz="1000" dirty="0">
                <a:latin typeface="Arial" panose="020B0604020202020204" pitchFamily="34" charset="0"/>
              </a:rPr>
              <a:t> که در اقوام ژرمنی وجود نداشت و احتمالاً به </a:t>
            </a:r>
            <a:r>
              <a:rPr lang="fa-IR" sz="1000" dirty="0" err="1">
                <a:latin typeface="Arial" panose="020B0604020202020204" pitchFamily="34" charset="0"/>
              </a:rPr>
              <a:t>اصورت</a:t>
            </a:r>
            <a:r>
              <a:rPr lang="fa-IR" sz="1000" dirty="0">
                <a:latin typeface="Arial" panose="020B0604020202020204" pitchFamily="34" charset="0"/>
              </a:rPr>
              <a:t> عادی نیز رشد </a:t>
            </a:r>
            <a:r>
              <a:rPr lang="fa-IR" sz="1000" dirty="0" err="1">
                <a:latin typeface="Arial" panose="020B0604020202020204" pitchFamily="34" charset="0"/>
              </a:rPr>
              <a:t>نمی‌کرد</a:t>
            </a:r>
            <a:r>
              <a:rPr lang="fa-IR" sz="1000" dirty="0">
                <a:latin typeface="Arial" panose="020B0604020202020204" pitchFamily="34" charset="0"/>
              </a:rPr>
              <a:t>.</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t>تأثیر کلیسا و ایمان در قرون وسطی در همه جا وجود دارد. یک جامعه قرون </a:t>
            </a:r>
            <a:r>
              <a:rPr lang="fa-IR" sz="1000" dirty="0" err="1"/>
              <a:t>وسطایی</a:t>
            </a:r>
            <a:r>
              <a:rPr lang="fa-IR" sz="1000" dirty="0"/>
              <a:t> یکنواخت پدیدار می شود که بر اساس ارزش های مسیحی شکل گرفته است. کلیسای جامع و وزیر نماد این جامعه واحد هستند. هنر و موسیقی پرورش یافته در آنها خداوند را جلال می بخشد و بر اساس معیارها و ارزش های مسیحی شکل می گیرد. </a:t>
            </a:r>
            <a:r>
              <a:rPr lang="fa-IR" sz="1000" dirty="0" err="1"/>
              <a:t>الاهیات</a:t>
            </a:r>
            <a:r>
              <a:rPr lang="fa-IR" sz="1000" dirty="0"/>
              <a:t> </a:t>
            </a:r>
            <a:r>
              <a:rPr lang="fa-IR" sz="1000" dirty="0" err="1"/>
              <a:t>مکتبی</a:t>
            </a:r>
            <a:r>
              <a:rPr lang="fa-IR" sz="1000" dirty="0"/>
              <a:t> قرون وسطی بیان درونی الهیات تأملی است که با مسئله رابطه بین ایمان، عقل و وحی و چگونگی نگریستن و مشاهده جهان درگیر است. و پاپ نیروی بیرونی قدرتمندی است که کلیسا ها را در کنار هم نگه می دارد.</a:t>
            </a:r>
            <a:endParaRPr lang="de-DE" sz="1000" dirty="0"/>
          </a:p>
          <a:p>
            <a:pPr algn="just" rtl="1"/>
            <a:endParaRPr lang="de-DE" sz="1000" dirty="0"/>
          </a:p>
          <a:p>
            <a:pPr algn="just" rtl="1"/>
            <a:r>
              <a:rPr lang="fa-IR" sz="1000" dirty="0"/>
              <a:t>پس از اینکه پاپ ها در قرن پانزدهم در جنگ قدرت با حاکمان ملی قدرتمند اروپایی شکست خوردند، رم را به مرکز هنر و علم اروپا تبدیل کردند. جهان به عنوان آفریده خوب خداوند ممکن است و باید مورد کاوش و نفوذ قرار گیرد. روح تجربی رنسانس از این ایده رشد کرد که جهان را خدا داده است و انسان باید از آن استفاده کند یا بر آن حکومت کند. ایمان و علم به هیچ وجه متضاد تلقی </a:t>
            </a:r>
            <a:r>
              <a:rPr lang="fa-IR" sz="1000" dirty="0" err="1"/>
              <a:t>نمی</a:t>
            </a:r>
            <a:r>
              <a:rPr lang="fa-IR" sz="1000" dirty="0"/>
              <a:t> شوند، بلکه برعکس. </a:t>
            </a:r>
            <a:endParaRPr lang="de-DE" sz="1000" dirty="0"/>
          </a:p>
        </p:txBody>
      </p:sp>
      <p:sp>
        <p:nvSpPr>
          <p:cNvPr id="14" name="Textfeld 13">
            <a:extLst>
              <a:ext uri="{FF2B5EF4-FFF2-40B4-BE49-F238E27FC236}">
                <a16:creationId xmlns:a16="http://schemas.microsoft.com/office/drawing/2014/main" id="{5CDA02E4-53D2-D540-8991-C78E653748E0}"/>
              </a:ext>
            </a:extLst>
          </p:cNvPr>
          <p:cNvSpPr txBox="1"/>
          <p:nvPr/>
        </p:nvSpPr>
        <p:spPr>
          <a:xfrm>
            <a:off x="736600" y="1953702"/>
            <a:ext cx="2997199" cy="3016210"/>
          </a:xfrm>
          <a:prstGeom prst="rect">
            <a:avLst/>
          </a:prstGeom>
          <a:noFill/>
        </p:spPr>
        <p:txBody>
          <a:bodyPr wrap="square">
            <a:spAutoFit/>
          </a:bodyPr>
          <a:lstStyle/>
          <a:p>
            <a:pPr algn="just" rtl="1"/>
            <a:r>
              <a:rPr lang="fa-IR" sz="1000" dirty="0"/>
              <a:t>نگرش مسیحی به جهان، تفکر علمی را تشویق کرده و </a:t>
            </a:r>
            <a:r>
              <a:rPr lang="fa-IR" sz="1000" dirty="0" err="1"/>
              <a:t>امکان‌پذیر</a:t>
            </a:r>
            <a:r>
              <a:rPr lang="fa-IR" sz="1000" dirty="0"/>
              <a:t> </a:t>
            </a:r>
            <a:r>
              <a:rPr lang="fa-IR" sz="1000" dirty="0" err="1"/>
              <a:t>می‌سازد</a:t>
            </a:r>
            <a:r>
              <a:rPr lang="fa-IR" sz="1000" dirty="0"/>
              <a:t>. روح تجربی رنسانس از این ایده رشد کرد که جهان را خدا داده است و انسان باید از آن استفاده کند یا بر آن حکومت کند. ایمان و علم به هیچ وجه متضاد تلقی </a:t>
            </a:r>
            <a:r>
              <a:rPr lang="fa-IR" sz="1000" dirty="0" err="1"/>
              <a:t>نمی</a:t>
            </a:r>
            <a:r>
              <a:rPr lang="fa-IR" sz="1000" dirty="0"/>
              <a:t> شوند، بلکه برعکس. نگرش مسیحی به جهان، تفکر علمی را تشویق کرده و </a:t>
            </a:r>
            <a:r>
              <a:rPr lang="fa-IR" sz="1000" dirty="0" err="1"/>
              <a:t>امکان‌پذیر</a:t>
            </a:r>
            <a:r>
              <a:rPr lang="fa-IR" sz="1000" dirty="0"/>
              <a:t> </a:t>
            </a:r>
            <a:r>
              <a:rPr lang="fa-IR" sz="1000" dirty="0" err="1"/>
              <a:t>می‌سازد</a:t>
            </a:r>
            <a:r>
              <a:rPr lang="fa-IR" sz="1000" dirty="0"/>
              <a:t>.</a:t>
            </a:r>
            <a:endParaRPr lang="de-DE" sz="1000" dirty="0"/>
          </a:p>
          <a:p>
            <a:pPr algn="just" rtl="1"/>
            <a:endParaRPr lang="de-DE" sz="1000" dirty="0"/>
          </a:p>
          <a:p>
            <a:pPr algn="just" rtl="1"/>
            <a:r>
              <a:rPr lang="fa-IR" sz="1000" dirty="0"/>
              <a:t>نقطه ضعف این نفوذ عظیم </a:t>
            </a:r>
            <a:r>
              <a:rPr lang="fa-IR" sz="1000" dirty="0" err="1"/>
              <a:t>مسیحت</a:t>
            </a:r>
            <a:r>
              <a:rPr lang="fa-IR" sz="1000" dirty="0"/>
              <a:t> بر جامعه از دست دادن حس تناسب است. کلیسا شیفته قدرت، وسواس پول، </a:t>
            </a:r>
            <a:r>
              <a:rPr lang="fa-IR" sz="1000" dirty="0" err="1"/>
              <a:t>نابردبار</a:t>
            </a:r>
            <a:r>
              <a:rPr lang="fa-IR" sz="1000" dirty="0"/>
              <a:t>، از نظر اخلاقی مشکوک، حتی تا حدودی منحط، از نظر بوروکراتیک انعطاف ناپذیر و از نظر مقدسی فلج میشود. با این کار، خود را از ریشه های </a:t>
            </a:r>
            <a:r>
              <a:rPr lang="fa-IR" sz="1000" dirty="0" err="1"/>
              <a:t>معنویتش</a:t>
            </a:r>
            <a:r>
              <a:rPr lang="fa-IR" sz="1000" dirty="0"/>
              <a:t> و از انجیل جدا می کند و زیر سوال میرود. جنبش های اصلاحی مانند </a:t>
            </a:r>
            <a:r>
              <a:rPr lang="fa-IR" sz="1000" dirty="0" err="1"/>
              <a:t>والدنسی</a:t>
            </a:r>
            <a:r>
              <a:rPr lang="fa-IR" sz="1000" dirty="0"/>
              <a:t> ها یا </a:t>
            </a:r>
            <a:r>
              <a:rPr lang="fa-IR" sz="1000" dirty="0" err="1"/>
              <a:t>پیشا</a:t>
            </a:r>
            <a:r>
              <a:rPr lang="fa-IR" sz="1000" dirty="0"/>
              <a:t> </a:t>
            </a:r>
            <a:r>
              <a:rPr lang="fa-IR" sz="1000" dirty="0" err="1"/>
              <a:t>ازاصلاح</a:t>
            </a:r>
            <a:r>
              <a:rPr lang="fa-IR" sz="1000" dirty="0"/>
              <a:t> طلبانی مانند جان </a:t>
            </a:r>
            <a:r>
              <a:rPr lang="fa-IR" sz="1000" dirty="0" err="1"/>
              <a:t>ویکلیف</a:t>
            </a:r>
            <a:r>
              <a:rPr lang="fa-IR" sz="1000" dirty="0"/>
              <a:t> در انگلستان و </a:t>
            </a:r>
            <a:r>
              <a:rPr lang="fa-IR" sz="1000" dirty="0" err="1"/>
              <a:t>یان</a:t>
            </a:r>
            <a:r>
              <a:rPr lang="fa-IR" sz="1000" dirty="0"/>
              <a:t> هوس در </a:t>
            </a:r>
            <a:r>
              <a:rPr lang="fa-IR" sz="1000" dirty="0" err="1"/>
              <a:t>بوهمیا</a:t>
            </a:r>
            <a:r>
              <a:rPr lang="fa-IR" sz="1000" dirty="0"/>
              <a:t> با در دست داشتن کتاب مقدس به این تحولات نامطلوب هشدار دادند. اگرچه آنها توسط قدرت کلیسایی و </a:t>
            </a:r>
            <a:r>
              <a:rPr lang="fa-IR" sz="1000" dirty="0" err="1"/>
              <a:t>سکولار</a:t>
            </a:r>
            <a:r>
              <a:rPr lang="fa-IR" sz="1000" dirty="0"/>
              <a:t> درهم شکسته می شوند، اما افکار آنها از کتاب مقدس بیرون آمده و به زمانی اشاره می کند که انجیل، با پویایی فوق العاده خود، تأثیری تجدید و تغییر در کلیسا و جامعه خواهد داشت. این ما را به دوران اصلاحات و تأثیر تکوینی آن بر ایمان و جامعه می رساند.</a:t>
            </a:r>
            <a:endParaRPr lang="de-DE" sz="1000" dirty="0"/>
          </a:p>
        </p:txBody>
      </p:sp>
    </p:spTree>
    <p:extLst>
      <p:ext uri="{BB962C8B-B14F-4D97-AF65-F5344CB8AC3E}">
        <p14:creationId xmlns:p14="http://schemas.microsoft.com/office/powerpoint/2010/main" val="218138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27" name="Rechteck 26">
            <a:extLst>
              <a:ext uri="{FF2B5EF4-FFF2-40B4-BE49-F238E27FC236}">
                <a16:creationId xmlns:a16="http://schemas.microsoft.com/office/drawing/2014/main" id="{4ABBF51F-064D-C649-8FF5-1DDF9B81F708}"/>
              </a:ext>
            </a:extLst>
          </p:cNvPr>
          <p:cNvSpPr/>
          <p:nvPr/>
        </p:nvSpPr>
        <p:spPr>
          <a:xfrm>
            <a:off x="997906" y="7902"/>
            <a:ext cx="11194094" cy="6850098"/>
          </a:xfrm>
          <a:prstGeom prst="rect">
            <a:avLst/>
          </a:prstGeom>
          <a:solidFill>
            <a:srgbClr val="315691"/>
          </a:solidFill>
          <a:ln>
            <a:solidFill>
              <a:srgbClr val="2E5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de-DE" sz="1400" dirty="0"/>
          </a:p>
        </p:txBody>
      </p:sp>
      <p:sp>
        <p:nvSpPr>
          <p:cNvPr id="11" name="Textfeld 10">
            <a:extLst>
              <a:ext uri="{FF2B5EF4-FFF2-40B4-BE49-F238E27FC236}">
                <a16:creationId xmlns:a16="http://schemas.microsoft.com/office/drawing/2014/main" id="{54A9A19E-F868-6C41-A75A-6868D9144126}"/>
              </a:ext>
            </a:extLst>
          </p:cNvPr>
          <p:cNvSpPr txBox="1"/>
          <p:nvPr/>
        </p:nvSpPr>
        <p:spPr>
          <a:xfrm rot="16200000">
            <a:off x="-2024997" y="2882904"/>
            <a:ext cx="6858000" cy="1107996"/>
          </a:xfrm>
          <a:prstGeom prst="rect">
            <a:avLst/>
          </a:prstGeom>
          <a:noFill/>
        </p:spPr>
        <p:txBody>
          <a:bodyPr wrap="square">
            <a:spAutoFit/>
          </a:bodyPr>
          <a:lstStyle/>
          <a:p>
            <a:pPr algn="ctr"/>
            <a:r>
              <a:rPr lang="fa-IR" sz="6600" b="1" dirty="0">
                <a:solidFill>
                  <a:srgbClr val="00B0F0"/>
                </a:solidFill>
                <a:latin typeface="Arial" panose="020B0604020202020204" pitchFamily="34" charset="0"/>
              </a:rPr>
              <a:t>قرون وسطی </a:t>
            </a:r>
          </a:p>
        </p:txBody>
      </p:sp>
      <p:sp>
        <p:nvSpPr>
          <p:cNvPr id="15" name="Rechteck 14">
            <a:extLst>
              <a:ext uri="{FF2B5EF4-FFF2-40B4-BE49-F238E27FC236}">
                <a16:creationId xmlns:a16="http://schemas.microsoft.com/office/drawing/2014/main" id="{FB795896-35FD-BE41-9E6C-03D6D2CD6E21}"/>
              </a:ext>
            </a:extLst>
          </p:cNvPr>
          <p:cNvSpPr/>
          <p:nvPr/>
        </p:nvSpPr>
        <p:spPr>
          <a:xfrm>
            <a:off x="2654641" y="3699431"/>
            <a:ext cx="9519162" cy="3298209"/>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pic>
        <p:nvPicPr>
          <p:cNvPr id="2" name="Grafik 1">
            <a:extLst>
              <a:ext uri="{FF2B5EF4-FFF2-40B4-BE49-F238E27FC236}">
                <a16:creationId xmlns:a16="http://schemas.microsoft.com/office/drawing/2014/main" id="{B515E936-4AD5-1B48-A90B-CC0097ABEAB9}"/>
              </a:ext>
            </a:extLst>
          </p:cNvPr>
          <p:cNvPicPr>
            <a:picLocks noChangeAspect="1"/>
          </p:cNvPicPr>
          <p:nvPr/>
        </p:nvPicPr>
        <p:blipFill>
          <a:blip r:embed="rId2"/>
          <a:stretch>
            <a:fillRect/>
          </a:stretch>
        </p:blipFill>
        <p:spPr>
          <a:xfrm>
            <a:off x="4026091" y="7902"/>
            <a:ext cx="7565408" cy="3683627"/>
          </a:xfrm>
          <a:prstGeom prst="rect">
            <a:avLst/>
          </a:prstGeom>
        </p:spPr>
      </p:pic>
      <p:sp>
        <p:nvSpPr>
          <p:cNvPr id="16" name="Textfeld 15">
            <a:extLst>
              <a:ext uri="{FF2B5EF4-FFF2-40B4-BE49-F238E27FC236}">
                <a16:creationId xmlns:a16="http://schemas.microsoft.com/office/drawing/2014/main" id="{734C2118-3779-1444-80D1-8F1750833F33}"/>
              </a:ext>
            </a:extLst>
          </p:cNvPr>
          <p:cNvSpPr txBox="1"/>
          <p:nvPr/>
        </p:nvSpPr>
        <p:spPr>
          <a:xfrm>
            <a:off x="8079164" y="3837508"/>
            <a:ext cx="3137430" cy="2508379"/>
          </a:xfrm>
          <a:prstGeom prst="rect">
            <a:avLst/>
          </a:prstGeom>
          <a:noFill/>
        </p:spPr>
        <p:txBody>
          <a:bodyPr wrap="square">
            <a:spAutoFit/>
          </a:bodyPr>
          <a:lstStyle/>
          <a:p>
            <a:pPr algn="just" rtl="1"/>
            <a:r>
              <a:rPr lang="fa-IR" b="1" dirty="0">
                <a:solidFill>
                  <a:srgbClr val="C00000"/>
                </a:solidFill>
              </a:rPr>
              <a:t>معماری</a:t>
            </a:r>
            <a:endParaRPr lang="de-DE" b="1" dirty="0">
              <a:solidFill>
                <a:srgbClr val="C00000"/>
              </a:solidFill>
            </a:endParaRPr>
          </a:p>
          <a:p>
            <a:pPr algn="just" rtl="1"/>
            <a:endParaRPr lang="de-DE" sz="1000" dirty="0"/>
          </a:p>
          <a:p>
            <a:pPr algn="just" rtl="1"/>
            <a:r>
              <a:rPr lang="fa-IR" sz="1000" dirty="0" err="1"/>
              <a:t>ساختمان‌های</a:t>
            </a:r>
            <a:r>
              <a:rPr lang="fa-IR" sz="1000" dirty="0"/>
              <a:t> بزرگ و باشکوهی پیش از ظهور مسیحیت وجود داشته است. برخی، مانند </a:t>
            </a:r>
            <a:r>
              <a:rPr lang="fa-IR" sz="1000" dirty="0" err="1"/>
              <a:t>آکروپولیس</a:t>
            </a:r>
            <a:r>
              <a:rPr lang="fa-IR" sz="1000" dirty="0"/>
              <a:t> در آتن، تا به امروز باقی مانده </a:t>
            </a:r>
            <a:r>
              <a:rPr lang="fa-IR" sz="1000" dirty="0" err="1"/>
              <a:t>اند</a:t>
            </a:r>
            <a:r>
              <a:rPr lang="fa-IR" sz="1000" dirty="0"/>
              <a:t>.</a:t>
            </a:r>
          </a:p>
          <a:p>
            <a:pPr algn="just" rtl="1"/>
            <a:r>
              <a:rPr lang="fa-IR" sz="1000" dirty="0"/>
              <a:t>پس از آنکه </a:t>
            </a:r>
            <a:r>
              <a:rPr lang="fa-IR" sz="1000" dirty="0" err="1"/>
              <a:t>کنستانتین</a:t>
            </a:r>
            <a:r>
              <a:rPr lang="fa-IR" sz="1000" dirty="0"/>
              <a:t> مسیحیت را به عنوان دین دولتی اعلام کرد، ساخت </a:t>
            </a:r>
            <a:r>
              <a:rPr lang="fa-IR" sz="1000" dirty="0" err="1"/>
              <a:t>کلیساها</a:t>
            </a:r>
            <a:r>
              <a:rPr lang="fa-IR" sz="1000" dirty="0"/>
              <a:t> اهمیت زیادی پیدا کرد. آنها مراکز شهر یا منطقه اصلی شهر را تشکیل می دادند و اغلب بلندترین ساختمان ها در کل منطقه بودند.</a:t>
            </a:r>
            <a:endParaRPr lang="de-DE" sz="1000" dirty="0"/>
          </a:p>
          <a:p>
            <a:pPr algn="just" rtl="1"/>
            <a:endParaRPr lang="fa-IR" sz="1000" dirty="0"/>
          </a:p>
          <a:p>
            <a:pPr algn="just" rtl="1"/>
            <a:r>
              <a:rPr lang="fa-IR" sz="1000" dirty="0"/>
              <a:t>ساختمان های کلیسا باید نشان دهند که خداوند سزاوار جلال است.</a:t>
            </a:r>
          </a:p>
          <a:p>
            <a:pPr algn="just" rtl="1"/>
            <a:r>
              <a:rPr lang="fa-IR" sz="1000" dirty="0" err="1"/>
              <a:t>آکوستیک</a:t>
            </a:r>
            <a:r>
              <a:rPr lang="fa-IR" sz="1000" dirty="0"/>
              <a:t> خوب یادآور این است که خداوند همه چیز را می شنود. بناهای معروف کلیسا عبارتند از کلیسای سنت پیتر در رم، </a:t>
            </a:r>
            <a:r>
              <a:rPr lang="fa-IR" sz="1000" dirty="0" err="1"/>
              <a:t>ایاصوفیه</a:t>
            </a:r>
            <a:r>
              <a:rPr lang="fa-IR" sz="1000" dirty="0"/>
              <a:t> در استانبول، و همچنین کلیسای جامع کلن و </a:t>
            </a:r>
            <a:r>
              <a:rPr lang="fa-IR" sz="1000" dirty="0" err="1"/>
              <a:t>درسدن</a:t>
            </a:r>
            <a:r>
              <a:rPr lang="fa-IR" sz="1000" dirty="0"/>
              <a:t> </a:t>
            </a:r>
            <a:r>
              <a:rPr lang="fa-IR" sz="1000" dirty="0" err="1"/>
              <a:t>فراونکیرش</a:t>
            </a:r>
            <a:r>
              <a:rPr lang="fa-IR" sz="1000" dirty="0"/>
              <a:t> در آلمان.</a:t>
            </a:r>
          </a:p>
          <a:p>
            <a:pPr algn="just" rtl="1"/>
            <a:r>
              <a:rPr lang="fa-IR" sz="1000" dirty="0"/>
              <a:t>یکی از کلیساهای </a:t>
            </a:r>
            <a:r>
              <a:rPr lang="fa-IR" sz="1000" dirty="0" err="1"/>
              <a:t>جدیدتری</a:t>
            </a:r>
            <a:r>
              <a:rPr lang="fa-IR" sz="1000" dirty="0"/>
              <a:t> که نمایی به شهر برلین میبخشد، کلیسای یادبود قیصر </a:t>
            </a:r>
            <a:r>
              <a:rPr lang="fa-IR" sz="1000" dirty="0" err="1"/>
              <a:t>ویلهلم</a:t>
            </a:r>
            <a:r>
              <a:rPr lang="fa-IR" sz="1000" dirty="0"/>
              <a:t> است.</a:t>
            </a:r>
          </a:p>
        </p:txBody>
      </p:sp>
      <p:sp>
        <p:nvSpPr>
          <p:cNvPr id="17" name="Textfeld 16">
            <a:extLst>
              <a:ext uri="{FF2B5EF4-FFF2-40B4-BE49-F238E27FC236}">
                <a16:creationId xmlns:a16="http://schemas.microsoft.com/office/drawing/2014/main" id="{670497F4-2ECF-474D-8131-0AF370159FB7}"/>
              </a:ext>
            </a:extLst>
          </p:cNvPr>
          <p:cNvSpPr txBox="1"/>
          <p:nvPr/>
        </p:nvSpPr>
        <p:spPr>
          <a:xfrm>
            <a:off x="4593415" y="3837508"/>
            <a:ext cx="3137430" cy="2554545"/>
          </a:xfrm>
          <a:prstGeom prst="rect">
            <a:avLst/>
          </a:prstGeom>
          <a:noFill/>
        </p:spPr>
        <p:txBody>
          <a:bodyPr wrap="square">
            <a:spAutoFit/>
          </a:bodyPr>
          <a:lstStyle/>
          <a:p>
            <a:pPr algn="r" rtl="1"/>
            <a:r>
              <a:rPr lang="fa-IR" b="1" dirty="0">
                <a:solidFill>
                  <a:srgbClr val="C00000"/>
                </a:solidFill>
              </a:rPr>
              <a:t>علم و فناوری</a:t>
            </a:r>
            <a:endParaRPr lang="de-DE" b="1" dirty="0">
              <a:solidFill>
                <a:srgbClr val="C00000"/>
              </a:solidFill>
            </a:endParaRPr>
          </a:p>
          <a:p>
            <a:pPr algn="r" rtl="1"/>
            <a:endParaRPr lang="de-DE" sz="1000" b="1" dirty="0">
              <a:solidFill>
                <a:srgbClr val="2E5C91"/>
              </a:solidFill>
            </a:endParaRPr>
          </a:p>
          <a:p>
            <a:pPr algn="just" rtl="1"/>
            <a:r>
              <a:rPr lang="fa-IR" sz="1000" dirty="0"/>
              <a:t>این راهبان مسیحی در </a:t>
            </a:r>
            <a:r>
              <a:rPr lang="fa-IR" sz="1000" dirty="0" err="1"/>
              <a:t>صومعه‌های</a:t>
            </a:r>
            <a:r>
              <a:rPr lang="fa-IR" sz="1000" dirty="0"/>
              <a:t> قرون وسطی بودند که </a:t>
            </a:r>
            <a:r>
              <a:rPr lang="fa-IR" sz="1000" dirty="0" err="1"/>
              <a:t>تاآن</a:t>
            </a:r>
            <a:r>
              <a:rPr lang="fa-IR" sz="1000" dirty="0"/>
              <a:t> زمان فناوری را توسعه دادند که به عنوان مثال، از نیروی آب </a:t>
            </a:r>
            <a:r>
              <a:rPr lang="fa-IR" sz="1000" dirty="0" err="1"/>
              <a:t>می‌توانسته</a:t>
            </a:r>
            <a:r>
              <a:rPr lang="fa-IR" sz="1000" dirty="0"/>
              <a:t> شد برای آسیاب غلات و همچنین راه اندازی </a:t>
            </a:r>
            <a:r>
              <a:rPr lang="fa-IR" sz="1000" dirty="0" err="1"/>
              <a:t>ماشین‌ها</a:t>
            </a:r>
            <a:r>
              <a:rPr lang="fa-IR" sz="1000" dirty="0"/>
              <a:t> استفاده شد. در اوایل قرن دوازدهم، </a:t>
            </a:r>
            <a:r>
              <a:rPr lang="de-DE" sz="1000" dirty="0"/>
              <a:t>Bernhard von Clairvaux (</a:t>
            </a:r>
            <a:r>
              <a:rPr lang="fa-IR" sz="1000" dirty="0"/>
              <a:t>۱۰۹۰-۱۱۵۳) با شور و شوق در مورد آسیاب های با نیروی آب که برای آسیاب کردن، </a:t>
            </a:r>
            <a:r>
              <a:rPr lang="fa-IR" sz="1000" dirty="0" err="1"/>
              <a:t>دباغی</a:t>
            </a:r>
            <a:r>
              <a:rPr lang="fa-IR" sz="1000" dirty="0"/>
              <a:t> کردن، آهنگری و غیره استفاده می شد گزارش داده است. در قرن سیزدهم استفاده از چرخ دستی رایج شد.</a:t>
            </a:r>
            <a:endParaRPr lang="de-DE" sz="1000" dirty="0"/>
          </a:p>
          <a:p>
            <a:pPr algn="just" rtl="1"/>
            <a:endParaRPr lang="de-DE" sz="1000" dirty="0"/>
          </a:p>
          <a:p>
            <a:pPr algn="just" rtl="1"/>
            <a:r>
              <a:rPr lang="fa-IR" sz="1000" dirty="0"/>
              <a:t>اختراع </a:t>
            </a:r>
            <a:r>
              <a:rPr lang="fa-IR" sz="1000" dirty="0" err="1"/>
              <a:t>ماشین‌ها</a:t>
            </a:r>
            <a:r>
              <a:rPr lang="fa-IR" sz="1000" dirty="0"/>
              <a:t> از این باور مسیحی </a:t>
            </a:r>
            <a:r>
              <a:rPr lang="fa-IR" sz="1000" dirty="0" err="1"/>
              <a:t>نشأت</a:t>
            </a:r>
            <a:r>
              <a:rPr lang="fa-IR" sz="1000" dirty="0"/>
              <a:t> </a:t>
            </a:r>
            <a:r>
              <a:rPr lang="fa-IR" sz="1000" dirty="0" err="1"/>
              <a:t>می‌گیرد</a:t>
            </a:r>
            <a:r>
              <a:rPr lang="fa-IR" sz="1000" dirty="0"/>
              <a:t> که حتی </a:t>
            </a:r>
            <a:r>
              <a:rPr lang="fa-IR" sz="1000" dirty="0" err="1"/>
              <a:t>فروتن‌ترین</a:t>
            </a:r>
            <a:r>
              <a:rPr lang="fa-IR" sz="1000" dirty="0"/>
              <a:t> موجود نیز ارزش بسیار بالایی دارد. علم ناشی از بیزاری از استثمار مردم از طریق کار سخت بود. در مقابل، از فناوری در </a:t>
            </a:r>
            <a:r>
              <a:rPr lang="fa-IR" sz="1000" dirty="0" err="1"/>
              <a:t>فرهنگ‌هایی</a:t>
            </a:r>
            <a:r>
              <a:rPr lang="fa-IR" sz="1000" dirty="0"/>
              <a:t> که در آن با </a:t>
            </a:r>
            <a:r>
              <a:rPr lang="fa-IR" sz="1000" dirty="0" err="1"/>
              <a:t>اقلیت‌ها</a:t>
            </a:r>
            <a:r>
              <a:rPr lang="fa-IR" sz="1000" dirty="0"/>
              <a:t>، بردگان، زنان و کودکان مورد تحقیر قرار </a:t>
            </a:r>
            <a:r>
              <a:rPr lang="fa-IR" sz="1000" dirty="0" err="1"/>
              <a:t>می‌گرفتند</a:t>
            </a:r>
            <a:r>
              <a:rPr lang="fa-IR" sz="1000" dirty="0"/>
              <a:t>، استقبال ضعیفی شد.</a:t>
            </a:r>
            <a:endParaRPr lang="de-DE" sz="1000" dirty="0"/>
          </a:p>
        </p:txBody>
      </p:sp>
    </p:spTree>
    <p:extLst>
      <p:ext uri="{BB962C8B-B14F-4D97-AF65-F5344CB8AC3E}">
        <p14:creationId xmlns:p14="http://schemas.microsoft.com/office/powerpoint/2010/main" val="680862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2816156"/>
          </a:xfrm>
          <a:prstGeom prst="rect">
            <a:avLst/>
          </a:prstGeom>
          <a:noFill/>
        </p:spPr>
        <p:txBody>
          <a:bodyPr wrap="square">
            <a:spAutoFit/>
          </a:bodyPr>
          <a:lstStyle/>
          <a:p>
            <a:pPr algn="just" rtl="1"/>
            <a:r>
              <a:rPr lang="fa-IR" b="1" dirty="0">
                <a:solidFill>
                  <a:srgbClr val="C00000"/>
                </a:solidFill>
              </a:rPr>
              <a:t>قهرمانان واقعی</a:t>
            </a:r>
          </a:p>
          <a:p>
            <a:pPr algn="just" rtl="1"/>
            <a:endParaRPr lang="de-DE" sz="1000" dirty="0"/>
          </a:p>
          <a:p>
            <a:pPr algn="just" rtl="1"/>
            <a:r>
              <a:rPr lang="fa-IR" sz="1000" dirty="0"/>
              <a:t>پدران کلیسا توماس </a:t>
            </a:r>
            <a:r>
              <a:rPr lang="fa-IR" sz="1000" dirty="0" err="1"/>
              <a:t>آکویناس</a:t>
            </a:r>
            <a:r>
              <a:rPr lang="fa-IR" sz="1000" dirty="0"/>
              <a:t> (۱۲۲۵ - ۱۲۷۴) و </a:t>
            </a:r>
            <a:r>
              <a:rPr lang="fa-IR" sz="1000" dirty="0" err="1"/>
              <a:t>برنهارد</a:t>
            </a:r>
            <a:r>
              <a:rPr lang="fa-IR" sz="1000" dirty="0"/>
              <a:t> فون </a:t>
            </a:r>
            <a:r>
              <a:rPr lang="fa-IR" sz="1000" dirty="0" err="1"/>
              <a:t>کلایوو</a:t>
            </a:r>
            <a:r>
              <a:rPr lang="fa-IR" sz="1000" dirty="0"/>
              <a:t> (۱۰۹۰ - ۱۱۵۳) </a:t>
            </a:r>
            <a:r>
              <a:rPr lang="fa-IR" sz="1000" dirty="0" err="1"/>
              <a:t>جوانمردی</a:t>
            </a:r>
            <a:r>
              <a:rPr lang="fa-IR" sz="1000" dirty="0"/>
              <a:t> به اصطلاح خشونت آمیز را محکوم کردند. کلیسا تلاش کرد تا مردان مسئول را  «شوالیه نامیده» و آنها </a:t>
            </a:r>
            <a:r>
              <a:rPr lang="fa-IR" sz="1000" dirty="0" err="1"/>
              <a:t>میتوانستد</a:t>
            </a:r>
            <a:r>
              <a:rPr lang="fa-IR" sz="1000" dirty="0"/>
              <a:t> با  خدمت کلیسا، به مقام شوالیه دست پیدا کنند. یکی از نتایج این تلاش، تأسیس شوالیه های معبد بود که وظیفه محافظت از زائران در سرزمین مقدس را بر عهده داشتند. اینگونه افراد امروزه به عنوان نیروی کمکی و پرستار همچنان فعال هستند.</a:t>
            </a:r>
          </a:p>
          <a:p>
            <a:pPr algn="just" rtl="1"/>
            <a:endParaRPr lang="fa-IR" sz="1000" dirty="0"/>
          </a:p>
          <a:p>
            <a:pPr algn="just" rtl="1"/>
            <a:r>
              <a:rPr lang="fa-IR" sz="1000" dirty="0"/>
              <a:t>کتاب مقدس درک کلاسیک فاتح جهان و آرمان قرون </a:t>
            </a:r>
            <a:r>
              <a:rPr lang="fa-IR" sz="1000" dirty="0" err="1"/>
              <a:t>وسطایی</a:t>
            </a:r>
            <a:r>
              <a:rPr lang="fa-IR" sz="1000" dirty="0"/>
              <a:t> قهرمان به عنوان یک شوالیه شجاع را تغییر داد و به جای آنها قهرمانی با عنوان شخصی که خود را فدای خیر دیگران می کند آمد. عیسی عشق را به جای وحشیگری و خدمت </a:t>
            </a:r>
            <a:r>
              <a:rPr lang="fa-IR" sz="1000" dirty="0" err="1"/>
              <a:t>فداکارانه</a:t>
            </a:r>
            <a:r>
              <a:rPr lang="fa-IR" sz="1000" dirty="0"/>
              <a:t> به عنوان شرایطی برای دستیابی به مقام رهبری، موعظه کرد.</a:t>
            </a:r>
          </a:p>
          <a:p>
            <a:pPr algn="just" rtl="1"/>
            <a:r>
              <a:rPr lang="fa-IR" sz="1000" dirty="0"/>
              <a:t>او خود آن زندگی کرد و گفت: "چنانکه پسر انسان نیز نیامد تا خدمتش کنند، بلکه آمد تا خدمت کند." (</a:t>
            </a:r>
            <a:r>
              <a:rPr lang="fa-IR" sz="1000" dirty="0" err="1"/>
              <a:t>مرقس</a:t>
            </a:r>
            <a:r>
              <a:rPr lang="fa-IR" sz="1000" dirty="0"/>
              <a:t> 10:45).</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400657"/>
          </a:xfrm>
          <a:prstGeom prst="rect">
            <a:avLst/>
          </a:prstGeom>
          <a:noFill/>
        </p:spPr>
        <p:txBody>
          <a:bodyPr wrap="square">
            <a:spAutoFit/>
          </a:bodyPr>
          <a:lstStyle/>
          <a:p>
            <a:pPr algn="r" rtl="1"/>
            <a:r>
              <a:rPr lang="fa-IR" b="1" dirty="0">
                <a:solidFill>
                  <a:srgbClr val="C00000"/>
                </a:solidFill>
              </a:rPr>
              <a:t>امکانات برای سالمندان</a:t>
            </a:r>
            <a:endParaRPr lang="de-DE" b="1" dirty="0">
              <a:solidFill>
                <a:srgbClr val="C00000"/>
              </a:solidFill>
            </a:endParaRPr>
          </a:p>
          <a:p>
            <a:pPr algn="r" rtl="1"/>
            <a:endParaRPr lang="de-DE" sz="1050" b="1" dirty="0">
              <a:solidFill>
                <a:srgbClr val="2E5C91"/>
              </a:solidFill>
            </a:endParaRPr>
          </a:p>
          <a:p>
            <a:pPr algn="just" rtl="1"/>
            <a:r>
              <a:rPr lang="fa-IR" sz="1000" dirty="0"/>
              <a:t>اولین خانه های مسیحی برای سالمندان در زمان امپراتور </a:t>
            </a:r>
            <a:r>
              <a:rPr lang="fa-IR" sz="1000" dirty="0" err="1"/>
              <a:t>ژوستینیانوس</a:t>
            </a:r>
            <a:r>
              <a:rPr lang="fa-IR" sz="1000" dirty="0"/>
              <a:t> (۴۸۳ - ۵۶۵ پس از میلاد) ساخته شد. هیچ مدرکی دال بر وجود خانه سالمندان در دوران پیش از مسیحیت وجود ندارد. ما امروزه وجود این موسسات را بدیهی می دانیم، اما ایجاد اینها در نهایت به مسیحیت بازمی گردند.</a:t>
            </a:r>
            <a:endParaRPr lang="de-DE" sz="1000" dirty="0"/>
          </a:p>
          <a:p>
            <a:pPr algn="just" rtl="1"/>
            <a:endParaRPr lang="de-DE" sz="1000" dirty="0"/>
          </a:p>
          <a:p>
            <a:pPr algn="just" rtl="1"/>
            <a:r>
              <a:rPr lang="fa-IR" sz="1000" dirty="0"/>
              <a:t>امروزه بسیاری از موسسات مسیحی برای سالمندان وجود دارد، مانند "خانه های شهروندان سالمند مسیحی در </a:t>
            </a:r>
            <a:r>
              <a:rPr lang="fa-IR" sz="1000" dirty="0" err="1"/>
              <a:t>لوتزلن</a:t>
            </a:r>
            <a:r>
              <a:rPr lang="fa-IR" sz="1000" dirty="0"/>
              <a:t>". </a:t>
            </a:r>
            <a:r>
              <a:rPr lang="fa-IR" sz="1000" dirty="0" err="1"/>
              <a:t>ایمانوئل</a:t>
            </a:r>
            <a:r>
              <a:rPr lang="fa-IR" sz="1000" dirty="0"/>
              <a:t> </a:t>
            </a:r>
            <a:r>
              <a:rPr lang="fa-IR" sz="1000" dirty="0" err="1"/>
              <a:t>دیاکونی</a:t>
            </a:r>
            <a:r>
              <a:rPr lang="fa-IR" sz="1000" dirty="0"/>
              <a:t> کلینیک ها، افراد دارای معلولیت، معتادان و افراد مسن را در ۶۵ مکان اداره می کند. در آنجا، مانند سایر مؤسسات </a:t>
            </a:r>
            <a:r>
              <a:rPr lang="de-DE" sz="1000" dirty="0"/>
              <a:t>Diakonie </a:t>
            </a:r>
            <a:r>
              <a:rPr lang="fa-IR" sz="1000" dirty="0"/>
              <a:t>و </a:t>
            </a:r>
            <a:r>
              <a:rPr lang="de-DE" sz="1000" dirty="0"/>
              <a:t>Caritas، </a:t>
            </a:r>
            <a:r>
              <a:rPr lang="fa-IR" sz="1000" dirty="0"/>
              <a:t>فرمان عیسی به روشی خاص اجرا می شود: همسایه خود را دوست بدار!</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585323"/>
          </a:xfrm>
          <a:prstGeom prst="rect">
            <a:avLst/>
          </a:prstGeom>
          <a:noFill/>
        </p:spPr>
        <p:txBody>
          <a:bodyPr wrap="square">
            <a:spAutoFit/>
          </a:bodyPr>
          <a:lstStyle/>
          <a:p>
            <a:pPr algn="just" rtl="1"/>
            <a:r>
              <a:rPr lang="fa-IR" b="1" dirty="0">
                <a:solidFill>
                  <a:srgbClr val="C00000"/>
                </a:solidFill>
              </a:rPr>
              <a:t>بیمارستان ها</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در دنیای یونانی-رومی مراقبت کمی از بیماران </a:t>
            </a:r>
            <a:r>
              <a:rPr lang="fa-IR" sz="1000" dirty="0" err="1">
                <a:latin typeface="+mj-lt"/>
              </a:rPr>
              <a:t>وافراد</a:t>
            </a:r>
            <a:r>
              <a:rPr lang="fa-IR" sz="1000" dirty="0">
                <a:latin typeface="+mj-lt"/>
              </a:rPr>
              <a:t> در حال مرگ وجود داشت. </a:t>
            </a:r>
            <a:r>
              <a:rPr lang="fa-IR" sz="1000" dirty="0" err="1">
                <a:latin typeface="+mj-lt"/>
              </a:rPr>
              <a:t>اوزبیوس</a:t>
            </a:r>
            <a:r>
              <a:rPr lang="fa-IR" sz="1000" dirty="0">
                <a:latin typeface="+mj-lt"/>
              </a:rPr>
              <a:t> می نویسد: "مشرکان کسانی را که بیمار میشوند می </a:t>
            </a:r>
            <a:r>
              <a:rPr lang="fa-IR" sz="1000" dirty="0" err="1">
                <a:latin typeface="+mj-lt"/>
              </a:rPr>
              <a:t>رانند</a:t>
            </a:r>
            <a:r>
              <a:rPr lang="fa-IR" sz="1000" dirty="0">
                <a:latin typeface="+mj-lt"/>
              </a:rPr>
              <a:t>، از نزدیکان خود فرار کردند، آنها را نیمه جان در خیابان ها انداختند و مرده ها را دفن نکردند." رومی ها مراقبت از فرد بیمار را نشانه ضعف می دانستند.</a:t>
            </a:r>
            <a:endParaRPr lang="de-DE" sz="1000" dirty="0">
              <a:latin typeface="+mj-lt"/>
            </a:endParaRPr>
          </a:p>
          <a:p>
            <a:pPr algn="just" rtl="1"/>
            <a:endParaRPr lang="de-DE" sz="1000" dirty="0">
              <a:latin typeface="+mj-lt"/>
            </a:endParaRPr>
          </a:p>
          <a:p>
            <a:pPr algn="just" rtl="1"/>
            <a:r>
              <a:rPr lang="fa-IR" sz="1000" dirty="0">
                <a:latin typeface="+mj-lt"/>
              </a:rPr>
              <a:t>قبل از ظهور مسیحیت هیچ بیمارستانی وجود نداشت، در بهترین حالت تنها </a:t>
            </a:r>
            <a:r>
              <a:rPr lang="fa-IR" sz="1000" dirty="0" err="1">
                <a:latin typeface="+mj-lt"/>
              </a:rPr>
              <a:t>درمانگاهی</a:t>
            </a:r>
            <a:r>
              <a:rPr lang="fa-IR" sz="1000" dirty="0">
                <a:latin typeface="+mj-lt"/>
              </a:rPr>
              <a:t> برای </a:t>
            </a:r>
            <a:r>
              <a:rPr lang="fa-IR" sz="1000" dirty="0" err="1">
                <a:latin typeface="+mj-lt"/>
              </a:rPr>
              <a:t>جنگجویان</a:t>
            </a:r>
            <a:r>
              <a:rPr lang="fa-IR" sz="1000" dirty="0">
                <a:latin typeface="+mj-lt"/>
              </a:rPr>
              <a:t> مجروح وجود داشت.</a:t>
            </a:r>
          </a:p>
          <a:p>
            <a:pPr algn="just" rtl="1"/>
            <a:r>
              <a:rPr lang="fa-IR" sz="1000" dirty="0">
                <a:latin typeface="+mj-lt"/>
              </a:rPr>
              <a:t>اولین بیمارستان در </a:t>
            </a:r>
            <a:r>
              <a:rPr lang="fa-IR" sz="1000" dirty="0" err="1">
                <a:latin typeface="+mj-lt"/>
              </a:rPr>
              <a:t>کاپادوکیه</a:t>
            </a:r>
            <a:r>
              <a:rPr lang="fa-IR" sz="1000" dirty="0">
                <a:latin typeface="+mj-lt"/>
              </a:rPr>
              <a:t> در سال ۳۶۹ پس از میلاد توسط </a:t>
            </a:r>
            <a:r>
              <a:rPr lang="fa-IR" sz="1000" dirty="0" err="1">
                <a:latin typeface="+mj-lt"/>
              </a:rPr>
              <a:t>بلز</a:t>
            </a:r>
            <a:r>
              <a:rPr lang="fa-IR" sz="1000" dirty="0">
                <a:latin typeface="+mj-lt"/>
              </a:rPr>
              <a:t> قیصریه ای مسیحی ساخته شد.</a:t>
            </a:r>
          </a:p>
          <a:p>
            <a:pPr algn="just" rtl="1"/>
            <a:r>
              <a:rPr lang="fa-IR" sz="1000" dirty="0">
                <a:latin typeface="+mj-lt"/>
              </a:rPr>
              <a:t>برخی دیگر در </a:t>
            </a:r>
            <a:r>
              <a:rPr lang="fa-IR" sz="1000" dirty="0" err="1">
                <a:latin typeface="+mj-lt"/>
              </a:rPr>
              <a:t>ادسا</a:t>
            </a:r>
            <a:r>
              <a:rPr lang="fa-IR" sz="1000" dirty="0">
                <a:latin typeface="+mj-lt"/>
              </a:rPr>
              <a:t> در سال ۳۷۵ و در رم در سال ۳۹۰ بنا شدند. در جریان نهضت </a:t>
            </a:r>
            <a:r>
              <a:rPr lang="fa-IR" sz="1000" dirty="0" err="1">
                <a:latin typeface="+mj-lt"/>
              </a:rPr>
              <a:t>خانقاهی</a:t>
            </a:r>
            <a:r>
              <a:rPr lang="fa-IR" sz="1000" dirty="0">
                <a:latin typeface="+mj-lt"/>
              </a:rPr>
              <a:t>، بیمارستان های زیادی در کنار خانقاه ها تأسیس شد.</a:t>
            </a:r>
            <a:endParaRPr lang="de-DE" sz="1000" dirty="0">
              <a:latin typeface="+mj-lt"/>
            </a:endParaRPr>
          </a:p>
        </p:txBody>
      </p:sp>
      <p:pic>
        <p:nvPicPr>
          <p:cNvPr id="2" name="Grafik 1">
            <a:extLst>
              <a:ext uri="{FF2B5EF4-FFF2-40B4-BE49-F238E27FC236}">
                <a16:creationId xmlns:a16="http://schemas.microsoft.com/office/drawing/2014/main" id="{00A9E0FA-5985-9642-BB0A-8EDC52CC835E}"/>
              </a:ext>
            </a:extLst>
          </p:cNvPr>
          <p:cNvPicPr>
            <a:picLocks noChangeAspect="1"/>
          </p:cNvPicPr>
          <p:nvPr/>
        </p:nvPicPr>
        <p:blipFill>
          <a:blip r:embed="rId3"/>
          <a:stretch>
            <a:fillRect/>
          </a:stretch>
        </p:blipFill>
        <p:spPr>
          <a:xfrm>
            <a:off x="766575" y="0"/>
            <a:ext cx="10658849" cy="3836356"/>
          </a:xfrm>
          <a:prstGeom prst="rect">
            <a:avLst/>
          </a:prstGeom>
        </p:spPr>
      </p:pic>
    </p:spTree>
    <p:extLst>
      <p:ext uri="{BB962C8B-B14F-4D97-AF65-F5344CB8AC3E}">
        <p14:creationId xmlns:p14="http://schemas.microsoft.com/office/powerpoint/2010/main" val="100941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2569934"/>
          </a:xfrm>
          <a:prstGeom prst="rect">
            <a:avLst/>
          </a:prstGeom>
          <a:noFill/>
        </p:spPr>
        <p:txBody>
          <a:bodyPr wrap="square">
            <a:spAutoFit/>
          </a:bodyPr>
          <a:lstStyle/>
          <a:p>
            <a:pPr algn="just" rtl="1"/>
            <a:r>
              <a:rPr lang="fa-IR" b="1" dirty="0">
                <a:solidFill>
                  <a:srgbClr val="C00000"/>
                </a:solidFill>
              </a:rPr>
              <a:t>دموکراسی سازی</a:t>
            </a:r>
            <a:endParaRPr lang="de-DE" b="1" dirty="0">
              <a:solidFill>
                <a:srgbClr val="C00000"/>
              </a:solidFill>
            </a:endParaRPr>
          </a:p>
          <a:p>
            <a:pPr algn="just" rtl="1"/>
            <a:endParaRPr lang="fa-IR" sz="1000" b="1" dirty="0">
              <a:solidFill>
                <a:srgbClr val="C00000"/>
              </a:solidFill>
            </a:endParaRPr>
          </a:p>
          <a:p>
            <a:pPr algn="just" rtl="1"/>
            <a:r>
              <a:rPr lang="fa-IR" sz="900" dirty="0"/>
              <a:t>هر جامعه ای یک مقام عالی دارد. در امپراتوری روم، آن مقام عالی امپراتور بود. در قرون وسطی، پاپ ها مدعی اقتدار نهایی بودند.</a:t>
            </a:r>
          </a:p>
          <a:p>
            <a:pPr algn="just" rtl="1"/>
            <a:r>
              <a:rPr lang="fa-IR" sz="900" dirty="0"/>
              <a:t>به اصطلاح «</a:t>
            </a:r>
            <a:r>
              <a:rPr lang="fa-IR" sz="900" dirty="0" err="1"/>
              <a:t>بدعت‌گذاران</a:t>
            </a:r>
            <a:r>
              <a:rPr lang="fa-IR" sz="900" dirty="0"/>
              <a:t>» </a:t>
            </a:r>
            <a:r>
              <a:rPr lang="fa-IR" sz="900" dirty="0" err="1"/>
              <a:t>اصلاح‌طلبان</a:t>
            </a:r>
            <a:r>
              <a:rPr lang="fa-IR" sz="900" dirty="0"/>
              <a:t> افرادی بودند که این سؤال را مطرح </a:t>
            </a:r>
            <a:r>
              <a:rPr lang="fa-IR" sz="900" dirty="0" err="1"/>
              <a:t>می‌کردند</a:t>
            </a:r>
            <a:r>
              <a:rPr lang="fa-IR" sz="900" dirty="0"/>
              <a:t> که آیا کلیسا چنین قدرت </a:t>
            </a:r>
            <a:r>
              <a:rPr lang="fa-IR" sz="900" dirty="0" err="1"/>
              <a:t>مطلقی</a:t>
            </a:r>
            <a:r>
              <a:rPr lang="fa-IR" sz="900" dirty="0"/>
              <a:t> دارد یا خیر. بسیاری از آنها مجازات شدند زیرا آنها کلام خدا و نه امپراتور یا پاپ را مرجع عالی می دانستند. آنها معتقد بودند که همه باید از کتاب مقدس استفاده کنند تا بفهمند چه چیزی صحیح است.</a:t>
            </a:r>
            <a:endParaRPr lang="de-DE" sz="900" dirty="0"/>
          </a:p>
          <a:p>
            <a:pPr algn="just" rtl="1"/>
            <a:endParaRPr lang="de-DE" sz="900" dirty="0"/>
          </a:p>
          <a:p>
            <a:pPr algn="just" rtl="1"/>
            <a:r>
              <a:rPr lang="fa-IR" sz="1000" dirty="0"/>
              <a:t>مترجمان کتاب مقدس جان </a:t>
            </a:r>
            <a:r>
              <a:rPr lang="fa-IR" sz="1000" dirty="0" err="1"/>
              <a:t>ویکلیف</a:t>
            </a:r>
            <a:r>
              <a:rPr lang="fa-IR" sz="1000" dirty="0"/>
              <a:t> (۱۳۲۸ - ۱۳۸۴)، ویلیام </a:t>
            </a:r>
            <a:r>
              <a:rPr lang="fa-IR" sz="1000" dirty="0" err="1"/>
              <a:t>تیندل</a:t>
            </a:r>
            <a:r>
              <a:rPr lang="fa-IR" sz="1000" dirty="0"/>
              <a:t> (۱۴۸۶ - ۱۵۳۶) و مارتین </a:t>
            </a:r>
            <a:r>
              <a:rPr lang="fa-IR" sz="1000" dirty="0" err="1"/>
              <a:t>لوتر</a:t>
            </a:r>
            <a:r>
              <a:rPr lang="fa-IR" sz="1000" dirty="0"/>
              <a:t> تلاش کردند تا همه بتوانند کتاب مقدس را به زبان خود بخوانند و نظر خود را شکل دهند.</a:t>
            </a:r>
          </a:p>
          <a:p>
            <a:pPr algn="just" rtl="1"/>
            <a:r>
              <a:rPr lang="fa-IR" sz="1000" dirty="0"/>
              <a:t>با انجام این کار، آنها چیزی شبیه به «جامعه بی طبقه» را در زمینه دینی ایجاد کردند و پایه و اساس دموکراسی سازی سیاسی را پی ریزی نمودند.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400657"/>
          </a:xfrm>
          <a:prstGeom prst="rect">
            <a:avLst/>
          </a:prstGeom>
          <a:noFill/>
        </p:spPr>
        <p:txBody>
          <a:bodyPr wrap="square">
            <a:spAutoFit/>
          </a:bodyPr>
          <a:lstStyle/>
          <a:p>
            <a:pPr algn="r" rtl="1"/>
            <a:r>
              <a:rPr lang="fa-IR" b="1" dirty="0">
                <a:solidFill>
                  <a:srgbClr val="C00000"/>
                </a:solidFill>
              </a:rPr>
              <a:t>دانشگاه ها</a:t>
            </a:r>
          </a:p>
          <a:p>
            <a:pPr algn="r" rtl="1"/>
            <a:endParaRPr lang="de-DE" sz="1000" b="1" dirty="0">
              <a:solidFill>
                <a:srgbClr val="2E5C91"/>
              </a:solidFill>
            </a:endParaRPr>
          </a:p>
          <a:p>
            <a:pPr algn="just" rtl="1"/>
            <a:r>
              <a:rPr lang="fa-IR" sz="1000" dirty="0"/>
              <a:t>یونانیان باستان فیلسوفانی مانند سقراط، افلاطون و ارسطو و همچنین رومیان نیز برای مثال فیلسوفانی مانند با </a:t>
            </a:r>
            <a:r>
              <a:rPr lang="fa-IR" sz="1000" dirty="0" err="1"/>
              <a:t>سنکا</a:t>
            </a:r>
            <a:r>
              <a:rPr lang="fa-IR" sz="1000" dirty="0"/>
              <a:t>، </a:t>
            </a:r>
            <a:r>
              <a:rPr lang="fa-IR" sz="1000" dirty="0" err="1"/>
              <a:t>سیسرو</a:t>
            </a:r>
            <a:r>
              <a:rPr lang="fa-IR" sz="1000" dirty="0"/>
              <a:t> یا </a:t>
            </a:r>
            <a:r>
              <a:rPr lang="fa-IR" sz="1000" dirty="0" err="1"/>
              <a:t>مارکوس</a:t>
            </a:r>
            <a:r>
              <a:rPr lang="fa-IR" sz="1000" dirty="0"/>
              <a:t> </a:t>
            </a:r>
            <a:r>
              <a:rPr lang="fa-IR" sz="1000" dirty="0" err="1"/>
              <a:t>اورلیوس</a:t>
            </a:r>
            <a:r>
              <a:rPr lang="fa-IR" sz="1000" dirty="0"/>
              <a:t> را داشتند.</a:t>
            </a:r>
            <a:r>
              <a:rPr lang="de-DE" sz="1000" dirty="0"/>
              <a:t> </a:t>
            </a:r>
            <a:r>
              <a:rPr lang="fa-IR" sz="1000" dirty="0"/>
              <a:t>برخی از مورخان به این نتیجه رسیده </a:t>
            </a:r>
            <a:r>
              <a:rPr lang="fa-IR" sz="1000" dirty="0" err="1"/>
              <a:t>اند</a:t>
            </a:r>
            <a:r>
              <a:rPr lang="fa-IR" sz="1000" dirty="0"/>
              <a:t> که یونانی ها و رومی ها دانشگاه را </a:t>
            </a:r>
            <a:r>
              <a:rPr lang="fa-IR" sz="1000" dirty="0" err="1"/>
              <a:t>بوجود</a:t>
            </a:r>
            <a:r>
              <a:rPr lang="fa-IR" sz="1000" dirty="0"/>
              <a:t> آوردند. با این حال، حقایق بیشتر نشان می دهد که مهد دانشگاه ها صومعه های مسیحی بوده است.</a:t>
            </a:r>
            <a:endParaRPr lang="de-DE" sz="1000" dirty="0"/>
          </a:p>
          <a:p>
            <a:pPr algn="just" rtl="1"/>
            <a:endParaRPr lang="de-DE" sz="1000" dirty="0"/>
          </a:p>
          <a:p>
            <a:pPr algn="just" rtl="1"/>
            <a:r>
              <a:rPr lang="fa-IR" sz="1000" dirty="0"/>
              <a:t>از زمان </a:t>
            </a:r>
            <a:r>
              <a:rPr lang="fa-IR" sz="1000" dirty="0" err="1"/>
              <a:t>صومعه‌ها</a:t>
            </a:r>
            <a:r>
              <a:rPr lang="fa-IR" sz="1000" dirty="0"/>
              <a:t> تا قرن نوزدهم، همه </a:t>
            </a:r>
            <a:r>
              <a:rPr lang="fa-IR" sz="1000" dirty="0" err="1"/>
              <a:t>دانشگاه‌های</a:t>
            </a:r>
            <a:r>
              <a:rPr lang="fa-IR" sz="1000" dirty="0"/>
              <a:t> غرب - خواه حقوق، الهیات یا پزشکی تدریس </a:t>
            </a:r>
            <a:r>
              <a:rPr lang="fa-IR" sz="1000" dirty="0" err="1"/>
              <a:t>می‌کردند</a:t>
            </a:r>
            <a:r>
              <a:rPr lang="fa-IR" sz="1000" dirty="0"/>
              <a:t> - به عنوان مؤسسات مسیحی تأسیس شدند. که اغلب  تا به امروز این امر در نام آنها منعکس شده است.</a:t>
            </a:r>
          </a:p>
          <a:p>
            <a:pPr algn="just" rtl="1"/>
            <a:r>
              <a:rPr lang="fa-IR" sz="1000" dirty="0"/>
              <a:t>اصلاح طلبان به ویژه دانشگاه هایی را فراهم کردند تا دانشجویان بتوانند با کلام خدا و نقش او در طبیعت آشنا شوند.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277547"/>
          </a:xfrm>
          <a:prstGeom prst="rect">
            <a:avLst/>
          </a:prstGeom>
          <a:noFill/>
        </p:spPr>
        <p:txBody>
          <a:bodyPr wrap="square">
            <a:spAutoFit/>
          </a:bodyPr>
          <a:lstStyle/>
          <a:p>
            <a:pPr algn="just" rtl="1"/>
            <a:r>
              <a:rPr lang="fa-IR" b="1" dirty="0" err="1">
                <a:solidFill>
                  <a:srgbClr val="C00000"/>
                </a:solidFill>
              </a:rPr>
              <a:t>نپذیرفتن</a:t>
            </a:r>
            <a:r>
              <a:rPr lang="fa-IR" b="1" dirty="0">
                <a:solidFill>
                  <a:srgbClr val="C00000"/>
                </a:solidFill>
              </a:rPr>
              <a:t> خودکشی</a:t>
            </a:r>
          </a:p>
          <a:p>
            <a:pPr algn="just" rtl="1"/>
            <a:endParaRPr lang="de-DE" sz="1000" b="1" dirty="0">
              <a:solidFill>
                <a:srgbClr val="2E5C91"/>
              </a:solidFill>
              <a:latin typeface="+mj-lt"/>
            </a:endParaRPr>
          </a:p>
          <a:p>
            <a:pPr algn="just" rtl="1"/>
            <a:r>
              <a:rPr lang="fa-IR" sz="1000" dirty="0">
                <a:latin typeface="+mj-lt"/>
              </a:rPr>
              <a:t>رومی ها خودکشی را یک امتیاز می دانستند. از سوی دیگر مسیحیان زندگی را از تولد تا مرگ هدیه ای از جانب خداوند می دانستند. فقط او حق پایان دادن به آن را دارد.</a:t>
            </a:r>
          </a:p>
          <a:p>
            <a:pPr algn="just" rtl="1"/>
            <a:r>
              <a:rPr lang="fa-IR" sz="1000" dirty="0">
                <a:latin typeface="+mj-lt"/>
              </a:rPr>
              <a:t>در مجمع </a:t>
            </a:r>
            <a:r>
              <a:rPr lang="fa-IR" sz="1000" dirty="0" err="1">
                <a:latin typeface="+mj-lt"/>
              </a:rPr>
              <a:t>الویرا</a:t>
            </a:r>
            <a:r>
              <a:rPr lang="fa-IR" sz="1000" dirty="0">
                <a:latin typeface="+mj-lt"/>
              </a:rPr>
              <a:t> در قرن چهارم، خودکشی به عنوان یک گناه محکوم شد.</a:t>
            </a:r>
          </a:p>
          <a:p>
            <a:pPr algn="just" rtl="1"/>
            <a:endParaRPr lang="fa-IR" sz="1000" dirty="0">
              <a:latin typeface="+mj-lt"/>
            </a:endParaRPr>
          </a:p>
          <a:p>
            <a:pPr algn="just" rtl="1"/>
            <a:r>
              <a:rPr lang="fa-IR" sz="1000" dirty="0" err="1">
                <a:latin typeface="+mj-lt"/>
              </a:rPr>
              <a:t>آگوستین</a:t>
            </a:r>
            <a:r>
              <a:rPr lang="fa-IR" sz="1000" dirty="0">
                <a:latin typeface="+mj-lt"/>
              </a:rPr>
              <a:t> </a:t>
            </a:r>
            <a:r>
              <a:rPr lang="fa-IR" sz="1000" dirty="0" err="1">
                <a:latin typeface="+mj-lt"/>
              </a:rPr>
              <a:t>هیپو</a:t>
            </a:r>
            <a:r>
              <a:rPr lang="fa-IR" sz="1000" dirty="0">
                <a:latin typeface="+mj-lt"/>
              </a:rPr>
              <a:t> (۳۵۴-۴۳۰) و توماس </a:t>
            </a:r>
            <a:r>
              <a:rPr lang="fa-IR" sz="1000" dirty="0" err="1">
                <a:latin typeface="+mj-lt"/>
              </a:rPr>
              <a:t>آکویناس</a:t>
            </a:r>
            <a:r>
              <a:rPr lang="fa-IR" sz="1000" dirty="0">
                <a:latin typeface="+mj-lt"/>
              </a:rPr>
              <a:t> (۱۲۲۵-۱۲۷۴) خودکشی را گناهی سه گانه توصیف کردند:</a:t>
            </a:r>
          </a:p>
          <a:p>
            <a:pPr algn="just" rtl="1"/>
            <a:r>
              <a:rPr lang="fa-IR" sz="1000" dirty="0">
                <a:latin typeface="+mj-lt"/>
              </a:rPr>
              <a:t>این یک گناه در برابر طبیعت است، زیرا هر کسی به طور طبیعی خود را دوست دارد. این یک گناه در حق جامعه ای است که  فرد به آن تعلق دارد. این گناهی است در برابر زندگی که هدیه خداوند  میباشد. و در نهایت، این عملی است که دیگر </a:t>
            </a:r>
            <a:r>
              <a:rPr lang="fa-IR" sz="1000" dirty="0" err="1">
                <a:latin typeface="+mj-lt"/>
              </a:rPr>
              <a:t>نمی</a:t>
            </a:r>
            <a:r>
              <a:rPr lang="fa-IR" sz="1000" dirty="0">
                <a:latin typeface="+mj-lt"/>
              </a:rPr>
              <a:t> توانید از آن پشیمان شوید.</a:t>
            </a:r>
            <a:endParaRPr lang="de-DE" sz="1000" dirty="0">
              <a:latin typeface="+mj-lt"/>
            </a:endParaRPr>
          </a:p>
        </p:txBody>
      </p:sp>
      <p:pic>
        <p:nvPicPr>
          <p:cNvPr id="3" name="Grafik 2">
            <a:extLst>
              <a:ext uri="{FF2B5EF4-FFF2-40B4-BE49-F238E27FC236}">
                <a16:creationId xmlns:a16="http://schemas.microsoft.com/office/drawing/2014/main" id="{B17B5EB1-D73C-064C-B887-EF21D078739A}"/>
              </a:ext>
            </a:extLst>
          </p:cNvPr>
          <p:cNvPicPr>
            <a:picLocks noChangeAspect="1"/>
          </p:cNvPicPr>
          <p:nvPr/>
        </p:nvPicPr>
        <p:blipFill>
          <a:blip r:embed="rId3"/>
          <a:stretch>
            <a:fillRect/>
          </a:stretch>
        </p:blipFill>
        <p:spPr>
          <a:xfrm>
            <a:off x="766575" y="0"/>
            <a:ext cx="10658850" cy="3846725"/>
          </a:xfrm>
          <a:prstGeom prst="rect">
            <a:avLst/>
          </a:prstGeom>
        </p:spPr>
      </p:pic>
    </p:spTree>
    <p:extLst>
      <p:ext uri="{BB962C8B-B14F-4D97-AF65-F5344CB8AC3E}">
        <p14:creationId xmlns:p14="http://schemas.microsoft.com/office/powerpoint/2010/main" val="457449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9" name="Textfeld 8">
            <a:extLst>
              <a:ext uri="{FF2B5EF4-FFF2-40B4-BE49-F238E27FC236}">
                <a16:creationId xmlns:a16="http://schemas.microsoft.com/office/drawing/2014/main" id="{3B19092D-98CD-394A-9DF6-AE697E2730A5}"/>
              </a:ext>
            </a:extLst>
          </p:cNvPr>
          <p:cNvSpPr txBox="1"/>
          <p:nvPr/>
        </p:nvSpPr>
        <p:spPr>
          <a:xfrm>
            <a:off x="4581141" y="769902"/>
            <a:ext cx="5748192" cy="461665"/>
          </a:xfrm>
          <a:prstGeom prst="rect">
            <a:avLst/>
          </a:prstGeom>
          <a:noFill/>
        </p:spPr>
        <p:txBody>
          <a:bodyPr wrap="square">
            <a:spAutoFit/>
          </a:bodyPr>
          <a:lstStyle/>
          <a:p>
            <a:pPr algn="just" rtl="1"/>
            <a:r>
              <a:rPr lang="fa-IR" sz="2400" b="1" dirty="0">
                <a:solidFill>
                  <a:srgbClr val="C00000"/>
                </a:solidFill>
                <a:latin typeface="Arial" panose="020B0604020202020204" pitchFamily="34" charset="0"/>
              </a:rPr>
              <a:t>دوره اصلاحات</a:t>
            </a:r>
          </a:p>
        </p:txBody>
      </p:sp>
      <p:sp>
        <p:nvSpPr>
          <p:cNvPr id="10" name="Textfeld 9">
            <a:extLst>
              <a:ext uri="{FF2B5EF4-FFF2-40B4-BE49-F238E27FC236}">
                <a16:creationId xmlns:a16="http://schemas.microsoft.com/office/drawing/2014/main" id="{FA31378E-68F6-6F41-A03F-EFD4A5D36359}"/>
              </a:ext>
            </a:extLst>
          </p:cNvPr>
          <p:cNvSpPr txBox="1"/>
          <p:nvPr/>
        </p:nvSpPr>
        <p:spPr>
          <a:xfrm>
            <a:off x="3894667" y="1307371"/>
            <a:ext cx="6434666" cy="646331"/>
          </a:xfrm>
          <a:prstGeom prst="rect">
            <a:avLst/>
          </a:prstGeom>
          <a:noFill/>
        </p:spPr>
        <p:txBody>
          <a:bodyPr wrap="square">
            <a:spAutoFit/>
          </a:bodyPr>
          <a:lstStyle/>
          <a:p>
            <a:pPr algn="just" rtl="1"/>
            <a:r>
              <a:rPr lang="fa-IR" sz="1200" b="1" dirty="0">
                <a:solidFill>
                  <a:srgbClr val="0070C0"/>
                </a:solidFill>
                <a:latin typeface="Arial" panose="020B0604020202020204" pitchFamily="34" charset="0"/>
              </a:rPr>
              <a:t>راهب مارتین </a:t>
            </a:r>
            <a:r>
              <a:rPr lang="fa-IR" sz="1200" b="1" dirty="0" err="1">
                <a:solidFill>
                  <a:srgbClr val="0070C0"/>
                </a:solidFill>
                <a:latin typeface="Arial" panose="020B0604020202020204" pitchFamily="34" charset="0"/>
              </a:rPr>
              <a:t>لوتر</a:t>
            </a:r>
            <a:r>
              <a:rPr lang="fa-IR" sz="1200" b="1" dirty="0">
                <a:solidFill>
                  <a:srgbClr val="0070C0"/>
                </a:solidFill>
                <a:latin typeface="Arial" panose="020B0604020202020204" pitchFamily="34" charset="0"/>
              </a:rPr>
              <a:t> که از این بعد ناخواسته و انتظار </a:t>
            </a:r>
            <a:r>
              <a:rPr lang="fa-IR" sz="1200" b="1" dirty="0" err="1">
                <a:solidFill>
                  <a:srgbClr val="0070C0"/>
                </a:solidFill>
                <a:latin typeface="Arial" panose="020B0604020202020204" pitchFamily="34" charset="0"/>
              </a:rPr>
              <a:t>نمی</a:t>
            </a:r>
            <a:r>
              <a:rPr lang="fa-IR" sz="1200" b="1" dirty="0">
                <a:solidFill>
                  <a:srgbClr val="0070C0"/>
                </a:solidFill>
                <a:latin typeface="Arial" panose="020B0604020202020204" pitchFamily="34" charset="0"/>
              </a:rPr>
              <a:t> رود، عصر جدیدی را در تاریخ اروپا معرفی کرد. او در واقع برای نجات خود می </a:t>
            </a:r>
            <a:r>
              <a:rPr lang="fa-IR" sz="1200" b="1" dirty="0" err="1">
                <a:solidFill>
                  <a:srgbClr val="0070C0"/>
                </a:solidFill>
                <a:latin typeface="Arial" panose="020B0604020202020204" pitchFamily="34" charset="0"/>
              </a:rPr>
              <a:t>جنگد</a:t>
            </a:r>
            <a:r>
              <a:rPr lang="fa-IR" sz="1200" b="1" dirty="0">
                <a:solidFill>
                  <a:srgbClr val="0070C0"/>
                </a:solidFill>
                <a:latin typeface="Arial" panose="020B0604020202020204" pitchFamily="34" charset="0"/>
              </a:rPr>
              <a:t>. پاسخ های کلیسا بیش از حد سطحی است، از نظر الهیات به درستی فکر نشده است و در عمل فروش عافیت نیز منحرف است.</a:t>
            </a:r>
            <a:endParaRPr lang="de-DE" sz="1200" b="1" dirty="0">
              <a:solidFill>
                <a:srgbClr val="0070C0"/>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EB9ED75D-1B1E-C848-91FD-92D1344D85FF}"/>
              </a:ext>
            </a:extLst>
          </p:cNvPr>
          <p:cNvSpPr txBox="1"/>
          <p:nvPr/>
        </p:nvSpPr>
        <p:spPr>
          <a:xfrm>
            <a:off x="7332133" y="1953702"/>
            <a:ext cx="2997200" cy="3477875"/>
          </a:xfrm>
          <a:prstGeom prst="rect">
            <a:avLst/>
          </a:prstGeom>
          <a:noFill/>
        </p:spPr>
        <p:txBody>
          <a:bodyPr wrap="square">
            <a:spAutoFit/>
          </a:bodyPr>
          <a:lstStyle/>
          <a:p>
            <a:pPr algn="just" rtl="1"/>
            <a:r>
              <a:rPr lang="fa-IR" sz="1000" dirty="0">
                <a:latin typeface="Arial" panose="020B0604020202020204" pitchFamily="34" charset="0"/>
              </a:rPr>
              <a:t>با اشاره به </a:t>
            </a:r>
            <a:r>
              <a:rPr lang="fa-IR" sz="1000" dirty="0" err="1">
                <a:latin typeface="Arial" panose="020B0604020202020204" pitchFamily="34" charset="0"/>
              </a:rPr>
              <a:t>نوشته‌های</a:t>
            </a:r>
            <a:r>
              <a:rPr lang="fa-IR" sz="1000" dirty="0">
                <a:latin typeface="Arial" panose="020B0604020202020204" pitchFamily="34" charset="0"/>
              </a:rPr>
              <a:t> </a:t>
            </a:r>
            <a:r>
              <a:rPr lang="fa-IR" sz="1000" dirty="0" err="1">
                <a:latin typeface="Arial" panose="020B0604020202020204" pitchFamily="34" charset="0"/>
              </a:rPr>
              <a:t>پولس</a:t>
            </a:r>
            <a:r>
              <a:rPr lang="fa-IR" sz="1000" dirty="0">
                <a:latin typeface="Arial" panose="020B0604020202020204" pitchFamily="34" charset="0"/>
              </a:rPr>
              <a:t>، او تشخیص </a:t>
            </a:r>
            <a:r>
              <a:rPr lang="fa-IR" sz="1000" dirty="0" err="1">
                <a:latin typeface="Arial" panose="020B0604020202020204" pitchFamily="34" charset="0"/>
              </a:rPr>
              <a:t>می‌دهد</a:t>
            </a:r>
            <a:r>
              <a:rPr lang="fa-IR" sz="1000" dirty="0">
                <a:latin typeface="Arial" panose="020B0604020202020204" pitchFamily="34" charset="0"/>
              </a:rPr>
              <a:t> که تبرئه شخص گناهکار </a:t>
            </a:r>
            <a:r>
              <a:rPr lang="fa-IR" sz="1000" dirty="0" err="1">
                <a:latin typeface="Arial" panose="020B0604020202020204" pitchFamily="34" charset="0"/>
              </a:rPr>
              <a:t>منحصراً</a:t>
            </a:r>
            <a:r>
              <a:rPr lang="fa-IR" sz="1000" dirty="0">
                <a:latin typeface="Arial" panose="020B0604020202020204" pitchFamily="34" charset="0"/>
              </a:rPr>
              <a:t> باید به عنوان عملی از جانب فیض خدا درک کرد. او «</a:t>
            </a:r>
            <a:r>
              <a:rPr lang="fa-IR" sz="1000" dirty="0" err="1">
                <a:latin typeface="Arial" panose="020B0604020202020204" pitchFamily="34" charset="0"/>
              </a:rPr>
              <a:t>سولا</a:t>
            </a:r>
            <a:r>
              <a:rPr lang="fa-IR" sz="1000" dirty="0">
                <a:latin typeface="Arial" panose="020B0604020202020204" pitchFamily="34" charset="0"/>
              </a:rPr>
              <a:t>» چهارگانه را </a:t>
            </a:r>
            <a:r>
              <a:rPr lang="fa-IR" sz="1000" dirty="0" err="1">
                <a:latin typeface="Arial" panose="020B0604020202020204" pitchFamily="34" charset="0"/>
              </a:rPr>
              <a:t>فرموله</a:t>
            </a:r>
            <a:r>
              <a:rPr lang="fa-IR" sz="1000" dirty="0">
                <a:latin typeface="Arial" panose="020B0604020202020204" pitchFamily="34" charset="0"/>
              </a:rPr>
              <a:t> </a:t>
            </a:r>
            <a:r>
              <a:rPr lang="fa-IR" sz="1000" dirty="0" err="1">
                <a:latin typeface="Arial" panose="020B0604020202020204" pitchFamily="34" charset="0"/>
              </a:rPr>
              <a:t>می‌کند</a:t>
            </a:r>
            <a:r>
              <a:rPr lang="fa-IR" sz="1000" dirty="0">
                <a:latin typeface="Arial" panose="020B0604020202020204" pitchFamily="34" charset="0"/>
              </a:rPr>
              <a:t>: </a:t>
            </a:r>
            <a:r>
              <a:rPr lang="fa-IR" sz="1000" dirty="0" err="1">
                <a:latin typeface="Arial" panose="020B0604020202020204" pitchFamily="34" charset="0"/>
              </a:rPr>
              <a:t>سولا</a:t>
            </a:r>
            <a:r>
              <a:rPr lang="fa-IR" sz="1000" dirty="0">
                <a:latin typeface="Arial" panose="020B0604020202020204" pitchFamily="34" charset="0"/>
              </a:rPr>
              <a:t> </a:t>
            </a:r>
            <a:r>
              <a:rPr lang="fa-IR" sz="1000" dirty="0" err="1">
                <a:latin typeface="Arial" panose="020B0604020202020204" pitchFamily="34" charset="0"/>
              </a:rPr>
              <a:t>گراتیا</a:t>
            </a:r>
            <a:r>
              <a:rPr lang="fa-IR" sz="1000" dirty="0">
                <a:latin typeface="Arial" panose="020B0604020202020204" pitchFamily="34" charset="0"/>
              </a:rPr>
              <a:t>، </a:t>
            </a:r>
            <a:r>
              <a:rPr lang="fa-IR" sz="1000" dirty="0" err="1">
                <a:latin typeface="Arial" panose="020B0604020202020204" pitchFamily="34" charset="0"/>
              </a:rPr>
              <a:t>سولا</a:t>
            </a:r>
            <a:r>
              <a:rPr lang="fa-IR" sz="1000" dirty="0">
                <a:latin typeface="Arial" panose="020B0604020202020204" pitchFamily="34" charset="0"/>
              </a:rPr>
              <a:t> </a:t>
            </a:r>
            <a:r>
              <a:rPr lang="fa-IR" sz="1000" dirty="0" err="1">
                <a:latin typeface="Arial" panose="020B0604020202020204" pitchFamily="34" charset="0"/>
              </a:rPr>
              <a:t>فید</a:t>
            </a:r>
            <a:r>
              <a:rPr lang="fa-IR" sz="1000" dirty="0">
                <a:latin typeface="Arial" panose="020B0604020202020204" pitchFamily="34" charset="0"/>
              </a:rPr>
              <a:t>، </a:t>
            </a:r>
            <a:r>
              <a:rPr lang="fa-IR" sz="1000" dirty="0" err="1">
                <a:latin typeface="Arial" panose="020B0604020202020204" pitchFamily="34" charset="0"/>
              </a:rPr>
              <a:t>سولا</a:t>
            </a:r>
            <a:r>
              <a:rPr lang="fa-IR" sz="1000" dirty="0">
                <a:latin typeface="Arial" panose="020B0604020202020204" pitchFamily="34" charset="0"/>
              </a:rPr>
              <a:t> </a:t>
            </a:r>
            <a:r>
              <a:rPr lang="fa-IR" sz="1000" dirty="0" err="1">
                <a:latin typeface="Arial" panose="020B0604020202020204" pitchFamily="34" charset="0"/>
              </a:rPr>
              <a:t>اسکریپترا</a:t>
            </a:r>
            <a:r>
              <a:rPr lang="fa-IR" sz="1000" dirty="0">
                <a:latin typeface="Arial" panose="020B0604020202020204" pitchFamily="34" charset="0"/>
              </a:rPr>
              <a:t> و </a:t>
            </a:r>
            <a:r>
              <a:rPr lang="fa-IR" sz="1000" dirty="0" err="1">
                <a:latin typeface="Arial" panose="020B0604020202020204" pitchFamily="34" charset="0"/>
              </a:rPr>
              <a:t>کریستوس</a:t>
            </a:r>
            <a:r>
              <a:rPr lang="fa-IR" sz="1000" dirty="0">
                <a:latin typeface="Arial" panose="020B0604020202020204" pitchFamily="34" charset="0"/>
              </a:rPr>
              <a:t> </a:t>
            </a:r>
            <a:r>
              <a:rPr lang="fa-IR" sz="1000" dirty="0" err="1">
                <a:latin typeface="Arial" panose="020B0604020202020204" pitchFamily="34" charset="0"/>
              </a:rPr>
              <a:t>سولوس.انتقاد</a:t>
            </a:r>
            <a:r>
              <a:rPr lang="fa-IR" sz="1000" dirty="0">
                <a:latin typeface="Arial" panose="020B0604020202020204" pitchFamily="34" charset="0"/>
              </a:rPr>
              <a:t> او از کلیسا به طور فزاینده ای آشکار و اساسی می شود. او این واقعیت را مدیون شاهزادگان متعددی است که از او حمایت کردند. آنها راه اصلاح کلیسا را دنبال می کنند تا آنجا که فرقه </a:t>
            </a:r>
            <a:r>
              <a:rPr lang="fa-IR" sz="1000" dirty="0" err="1">
                <a:latin typeface="Arial" panose="020B0604020202020204" pitchFamily="34" charset="0"/>
              </a:rPr>
              <a:t>پروتستانی</a:t>
            </a:r>
            <a:r>
              <a:rPr lang="fa-IR" sz="1000" dirty="0">
                <a:latin typeface="Arial" panose="020B0604020202020204" pitchFamily="34" charset="0"/>
              </a:rPr>
              <a:t> خود را ایجاد می کنند و تمایل به درگیری نظامی با امپراتور فعلی کارل پنجم دنبال می کنند.</a:t>
            </a:r>
          </a:p>
          <a:p>
            <a:pPr algn="just" rtl="1"/>
            <a:r>
              <a:rPr lang="fa-IR" sz="1000" dirty="0">
                <a:latin typeface="Arial" panose="020B0604020202020204" pitchFamily="34" charset="0"/>
              </a:rPr>
              <a:t>با صلح مذهبی </a:t>
            </a:r>
            <a:r>
              <a:rPr lang="fa-IR" sz="1000" dirty="0" err="1">
                <a:latin typeface="Arial" panose="020B0604020202020204" pitchFamily="34" charset="0"/>
              </a:rPr>
              <a:t>آگسبورگ</a:t>
            </a:r>
            <a:r>
              <a:rPr lang="fa-IR" sz="1000" dirty="0">
                <a:latin typeface="Arial" panose="020B0604020202020204" pitchFamily="34" charset="0"/>
              </a:rPr>
              <a:t> در سال ۱۵۵۵، عصر فرقه ای آغاز شد که سرانجام پس از پایان جنگ سی ساله در سال ۱۶۴۸ ایجاد شد.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اصلاحات بر روی سوئیس نیز تاثیر گذاشت. </a:t>
            </a:r>
            <a:r>
              <a:rPr lang="fa-IR" sz="1000" dirty="0" err="1">
                <a:latin typeface="Arial" panose="020B0604020202020204" pitchFamily="34" charset="0"/>
              </a:rPr>
              <a:t>هولدرایش</a:t>
            </a:r>
            <a:r>
              <a:rPr lang="fa-IR" sz="1000" dirty="0">
                <a:latin typeface="Arial" panose="020B0604020202020204" pitchFamily="34" charset="0"/>
              </a:rPr>
              <a:t> </a:t>
            </a:r>
            <a:r>
              <a:rPr lang="fa-IR" sz="1000" dirty="0" err="1">
                <a:latin typeface="Arial" panose="020B0604020202020204" pitchFamily="34" charset="0"/>
              </a:rPr>
              <a:t>زوینگلی</a:t>
            </a:r>
            <a:r>
              <a:rPr lang="fa-IR" sz="1000" dirty="0">
                <a:latin typeface="Arial" panose="020B0604020202020204" pitchFamily="34" charset="0"/>
              </a:rPr>
              <a:t> و </a:t>
            </a:r>
            <a:r>
              <a:rPr lang="fa-IR" sz="1000" dirty="0" err="1">
                <a:latin typeface="Arial" panose="020B0604020202020204" pitchFamily="34" charset="0"/>
              </a:rPr>
              <a:t>یوهانس</a:t>
            </a:r>
            <a:r>
              <a:rPr lang="fa-IR" sz="1000" dirty="0">
                <a:latin typeface="Arial" panose="020B0604020202020204" pitchFamily="34" charset="0"/>
              </a:rPr>
              <a:t> </a:t>
            </a:r>
            <a:r>
              <a:rPr lang="fa-IR" sz="1000" dirty="0" err="1">
                <a:latin typeface="Arial" panose="020B0604020202020204" pitchFamily="34" charset="0"/>
              </a:rPr>
              <a:t>کالوین</a:t>
            </a:r>
            <a:r>
              <a:rPr lang="fa-IR" sz="1000" dirty="0">
                <a:latin typeface="Arial" panose="020B0604020202020204" pitchFamily="34" charset="0"/>
              </a:rPr>
              <a:t> در آنجا به آن هویت خاص خود را می بخشند. جنبش </a:t>
            </a:r>
            <a:r>
              <a:rPr lang="fa-IR" sz="1000" dirty="0" err="1">
                <a:latin typeface="Arial" panose="020B0604020202020204" pitchFamily="34" charset="0"/>
              </a:rPr>
              <a:t>آناباپتیست</a:t>
            </a:r>
            <a:r>
              <a:rPr lang="fa-IR" sz="1000" dirty="0">
                <a:latin typeface="Arial" panose="020B0604020202020204" pitchFamily="34" charset="0"/>
              </a:rPr>
              <a:t> همچنین </a:t>
            </a:r>
            <a:r>
              <a:rPr lang="fa-IR" sz="1000" dirty="0" err="1">
                <a:latin typeface="Arial" panose="020B0604020202020204" pitchFamily="34" charset="0"/>
              </a:rPr>
              <a:t>لهجه‌های</a:t>
            </a:r>
            <a:r>
              <a:rPr lang="fa-IR" sz="1000" dirty="0">
                <a:latin typeface="Arial" panose="020B0604020202020204" pitchFamily="34" charset="0"/>
              </a:rPr>
              <a:t> مهمی را تعیین </a:t>
            </a:r>
            <a:r>
              <a:rPr lang="fa-IR" sz="1000" dirty="0" err="1">
                <a:latin typeface="Arial" panose="020B0604020202020204" pitchFamily="34" charset="0"/>
              </a:rPr>
              <a:t>می‌کند</a:t>
            </a:r>
            <a:r>
              <a:rPr lang="fa-IR" sz="1000" dirty="0">
                <a:latin typeface="Arial" panose="020B0604020202020204" pitchFamily="34" charset="0"/>
              </a:rPr>
              <a:t>، و بیش از هر چیز پرسشی را درباره ماهیت جامعه عهد جدید مطرح </a:t>
            </a:r>
            <a:r>
              <a:rPr lang="fa-IR" sz="1000" dirty="0" err="1">
                <a:latin typeface="Arial" panose="020B0604020202020204" pitchFamily="34" charset="0"/>
              </a:rPr>
              <a:t>می‌کند</a:t>
            </a:r>
            <a:r>
              <a:rPr lang="fa-IR" sz="1000" dirty="0">
                <a:latin typeface="Arial" panose="020B0604020202020204" pitchFamily="34" charset="0"/>
              </a:rPr>
              <a:t>. فراتر از آلمان و سوئیس، بازگشت </a:t>
            </a:r>
            <a:r>
              <a:rPr lang="fa-IR" sz="1000" dirty="0" err="1">
                <a:latin typeface="Arial" panose="020B0604020202020204" pitchFamily="34" charset="0"/>
              </a:rPr>
              <a:t>اصلاح‌طلبی</a:t>
            </a:r>
            <a:r>
              <a:rPr lang="fa-IR" sz="1000" dirty="0">
                <a:latin typeface="Arial" panose="020B0604020202020204" pitchFamily="34" charset="0"/>
              </a:rPr>
              <a:t> به انجیل </a:t>
            </a:r>
            <a:r>
              <a:rPr lang="fa-IR" sz="1000" dirty="0" err="1">
                <a:latin typeface="Arial" panose="020B0604020202020204" pitchFamily="34" charset="0"/>
              </a:rPr>
              <a:t>بخش‌های</a:t>
            </a:r>
            <a:r>
              <a:rPr lang="fa-IR" sz="1000" dirty="0">
                <a:latin typeface="Arial" panose="020B0604020202020204" pitchFamily="34" charset="0"/>
              </a:rPr>
              <a:t> بزرگی از اروپا را در بر </a:t>
            </a:r>
            <a:r>
              <a:rPr lang="fa-IR" sz="1000" dirty="0" err="1">
                <a:latin typeface="Arial" panose="020B0604020202020204" pitchFamily="34" charset="0"/>
              </a:rPr>
              <a:t>می‌گیرد</a:t>
            </a:r>
            <a:r>
              <a:rPr lang="fa-IR" sz="1000" dirty="0">
                <a:latin typeface="Arial" panose="020B0604020202020204" pitchFamily="34" charset="0"/>
              </a:rPr>
              <a:t>: فرانسه، هلند، اسکاتلند، انگلستان و اسکاندیناوی، جایی که به نیرویی تبدیل </a:t>
            </a:r>
            <a:r>
              <a:rPr lang="fa-IR" sz="1000" dirty="0" err="1">
                <a:latin typeface="Arial" panose="020B0604020202020204" pitchFamily="34" charset="0"/>
              </a:rPr>
              <a:t>می‌شود</a:t>
            </a:r>
            <a:r>
              <a:rPr lang="fa-IR" sz="1000" dirty="0">
                <a:latin typeface="Arial" panose="020B0604020202020204" pitchFamily="34" charset="0"/>
              </a:rPr>
              <a:t> که باعث شکلگیری جامعه میشود.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چگونه این تفکر </a:t>
            </a:r>
            <a:r>
              <a:rPr lang="fa-IR" sz="1000" dirty="0" err="1">
                <a:latin typeface="Arial" panose="020B0604020202020204" pitchFamily="34" charset="0"/>
              </a:rPr>
              <a:t>پروتستانی</a:t>
            </a:r>
            <a:r>
              <a:rPr lang="fa-IR" sz="1000" dirty="0">
                <a:latin typeface="Arial" panose="020B0604020202020204" pitchFamily="34" charset="0"/>
              </a:rPr>
              <a:t> و کشف دوباره انجیل جهان را تغییر می دهد؟ در ادامه به برخی از جنبه های اساسی آن اشاره شده است:</a:t>
            </a:r>
          </a:p>
        </p:txBody>
      </p:sp>
      <p:sp>
        <p:nvSpPr>
          <p:cNvPr id="21" name="Textfeld 20">
            <a:extLst>
              <a:ext uri="{FF2B5EF4-FFF2-40B4-BE49-F238E27FC236}">
                <a16:creationId xmlns:a16="http://schemas.microsoft.com/office/drawing/2014/main" id="{57566FE5-A7A0-C342-AA30-BC242538D27C}"/>
              </a:ext>
            </a:extLst>
          </p:cNvPr>
          <p:cNvSpPr txBox="1"/>
          <p:nvPr/>
        </p:nvSpPr>
        <p:spPr>
          <a:xfrm>
            <a:off x="4013199" y="1977004"/>
            <a:ext cx="2997199" cy="3493264"/>
          </a:xfrm>
          <a:prstGeom prst="rect">
            <a:avLst/>
          </a:prstGeom>
          <a:noFill/>
        </p:spPr>
        <p:txBody>
          <a:bodyPr wrap="square">
            <a:spAutoFit/>
          </a:bodyPr>
          <a:lstStyle/>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اصلاحات موجب تمایز مذهبی و بعدها ایدئولوژیک جامعه شد.</a:t>
            </a:r>
            <a:endParaRPr lang="de-DE" sz="1050" b="1" dirty="0">
              <a:solidFill>
                <a:srgbClr val="0070C0"/>
              </a:solidFill>
              <a:latin typeface="Arial" panose="020B0604020202020204" pitchFamily="34" charset="0"/>
            </a:endParaRPr>
          </a:p>
          <a:p>
            <a:pPr algn="just" rtl="1"/>
            <a:r>
              <a:rPr lang="fa-IR" sz="1000" dirty="0">
                <a:latin typeface="Arial" panose="020B0604020202020204" pitchFamily="34" charset="0"/>
              </a:rPr>
              <a:t>نه طرف کاتولیک و نه طرف پروتستان نتوانستند خود را اثبات کنند. اروپا باید یاد می گرفت که با دیدگاه های مذهبی متفاوت زندگی مسالمت آمیز داشته باشد. به فرد این حق داده می شود که ایمان خود را به عنوان یک تصمیم وجدان به شکلی که درست می داند زندگی کند. در نهایت، این منجر به این واقعیت می شود که شخص باید این حق را نیز داشته باشد که باوری نداشته باشد. اصلاح طلبان هرگز این حق را برای کفر قائل نبودند. اما آنها مبنای مفهومی برای توسعه آزادی وجدان و تحمل مدرن را فراهم کردند. </a:t>
            </a:r>
            <a:r>
              <a:rPr lang="fa-IR" sz="1000" dirty="0" err="1">
                <a:latin typeface="Arial" panose="020B0604020202020204" pitchFamily="34" charset="0"/>
              </a:rPr>
              <a:t>هرکسی</a:t>
            </a:r>
            <a:r>
              <a:rPr lang="fa-IR" sz="1000" dirty="0">
                <a:latin typeface="Arial" panose="020B0604020202020204" pitchFamily="34" charset="0"/>
              </a:rPr>
              <a:t> که با کلیسا و ایمان مخالف است، امروز نیز از این آزادی بهره می برد. </a:t>
            </a:r>
            <a:r>
              <a:rPr lang="fa-IR" sz="1000" dirty="0" err="1">
                <a:latin typeface="Arial" panose="020B0604020202020204" pitchFamily="34" charset="0"/>
              </a:rPr>
              <a:t>آناباپتیست‌هایی</a:t>
            </a:r>
            <a:r>
              <a:rPr lang="fa-IR" sz="1000" dirty="0">
                <a:latin typeface="Arial" panose="020B0604020202020204" pitchFamily="34" charset="0"/>
              </a:rPr>
              <a:t> مانند </a:t>
            </a:r>
            <a:r>
              <a:rPr lang="fa-IR" sz="1000" dirty="0" err="1">
                <a:latin typeface="Arial" panose="020B0604020202020204" pitchFamily="34" charset="0"/>
              </a:rPr>
              <a:t>بالتاسار</a:t>
            </a:r>
            <a:r>
              <a:rPr lang="fa-IR" sz="1000" dirty="0">
                <a:latin typeface="Arial" panose="020B0604020202020204" pitchFamily="34" charset="0"/>
              </a:rPr>
              <a:t> </a:t>
            </a:r>
            <a:r>
              <a:rPr lang="fa-IR" sz="1000" dirty="0" err="1">
                <a:latin typeface="Arial" panose="020B0604020202020204" pitchFamily="34" charset="0"/>
              </a:rPr>
              <a:t>هوب</a:t>
            </a:r>
            <a:r>
              <a:rPr lang="fa-IR" sz="1000" dirty="0">
                <a:latin typeface="Arial" panose="020B0604020202020204" pitchFamily="34" charset="0"/>
              </a:rPr>
              <a:t> </a:t>
            </a:r>
            <a:r>
              <a:rPr lang="fa-IR" sz="1000" dirty="0" err="1">
                <a:latin typeface="Arial" panose="020B0604020202020204" pitchFamily="34" charset="0"/>
              </a:rPr>
              <a:t>مایر</a:t>
            </a:r>
            <a:r>
              <a:rPr lang="fa-IR" sz="1000" dirty="0">
                <a:latin typeface="Arial" panose="020B0604020202020204" pitchFamily="34" charset="0"/>
              </a:rPr>
              <a:t>، که مجبور بود هزینه ایمان خود را با جان خود بپردازد، از اولین طرفداران مدارا و انسانیت بودند. شهروندان شهر وین امروز با لوح یادبودی در محل اعدامش با عبارت "بنیانگذار مفهوم دینی تساهل" تجلیل می کنند.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کتاب مقدس به عنوان یک منبع برای ایمان</a:t>
            </a:r>
            <a:endParaRPr lang="de-DE" sz="700" b="1" dirty="0">
              <a:solidFill>
                <a:srgbClr val="0070C0"/>
              </a:solidFill>
              <a:latin typeface="Arial" panose="020B0604020202020204" pitchFamily="34" charset="0"/>
            </a:endParaRPr>
          </a:p>
          <a:p>
            <a:pPr algn="just" rtl="1"/>
            <a:r>
              <a:rPr lang="fa-IR" sz="1000" dirty="0">
                <a:latin typeface="Arial" panose="020B0604020202020204" pitchFamily="34" charset="0"/>
              </a:rPr>
              <a:t>و به عنوان مرجع نهایی در پیشگاه خداوند به فرد این فرصت را می دهد که حتی بزرگترین مقامات را زیر سوال ببرد. کلیسا و پاپ نباید با نادیده گرفتن کلام خدا به طور مستقل عمل کنند. یک راهب ساده ممکن است پاپ ها و شوراها را مورد سوال قرار دهد و از کتاب مقدس برای نشان دادن </a:t>
            </a:r>
            <a:r>
              <a:rPr lang="fa-IR" sz="1000" dirty="0" err="1">
                <a:latin typeface="Arial" panose="020B0604020202020204" pitchFamily="34" charset="0"/>
              </a:rPr>
              <a:t>اشتباهاتشان</a:t>
            </a:r>
            <a:r>
              <a:rPr lang="fa-IR" sz="1000" dirty="0">
                <a:latin typeface="Arial" panose="020B0604020202020204" pitchFamily="34" charset="0"/>
              </a:rPr>
              <a:t> استفاده کند. در نتیجه این امر منجر به دموکراتیک شدن جامعه می شود.</a:t>
            </a:r>
            <a:endParaRPr lang="de-DE" sz="1000" dirty="0">
              <a:latin typeface="Arial" panose="020B0604020202020204" pitchFamily="34" charset="0"/>
            </a:endParaRPr>
          </a:p>
        </p:txBody>
      </p:sp>
      <p:sp>
        <p:nvSpPr>
          <p:cNvPr id="14" name="Textfeld 13">
            <a:extLst>
              <a:ext uri="{FF2B5EF4-FFF2-40B4-BE49-F238E27FC236}">
                <a16:creationId xmlns:a16="http://schemas.microsoft.com/office/drawing/2014/main" id="{5CDA02E4-53D2-D540-8991-C78E653748E0}"/>
              </a:ext>
            </a:extLst>
          </p:cNvPr>
          <p:cNvSpPr txBox="1"/>
          <p:nvPr/>
        </p:nvSpPr>
        <p:spPr>
          <a:xfrm>
            <a:off x="694265" y="1320731"/>
            <a:ext cx="2997199" cy="4762842"/>
          </a:xfrm>
          <a:prstGeom prst="rect">
            <a:avLst/>
          </a:prstGeom>
          <a:noFill/>
        </p:spPr>
        <p:txBody>
          <a:bodyPr wrap="square">
            <a:spAutoFit/>
          </a:bodyPr>
          <a:lstStyle/>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این </a:t>
            </a:r>
            <a:r>
              <a:rPr lang="fa-IR" sz="1050" b="1" dirty="0" err="1">
                <a:solidFill>
                  <a:srgbClr val="0070C0"/>
                </a:solidFill>
                <a:latin typeface="Arial" panose="020B0604020202020204" pitchFamily="34" charset="0"/>
              </a:rPr>
              <a:t>دموکراسی‌سازی</a:t>
            </a:r>
            <a:r>
              <a:rPr lang="fa-IR" sz="1050" b="1" dirty="0">
                <a:solidFill>
                  <a:srgbClr val="0070C0"/>
                </a:solidFill>
                <a:latin typeface="Arial" panose="020B0604020202020204" pitchFamily="34" charset="0"/>
              </a:rPr>
              <a:t> توسط مفهوم کشیشی عمومی مؤمنان پشتیبانی </a:t>
            </a:r>
            <a:r>
              <a:rPr lang="fa-IR" sz="1050" b="1" dirty="0" err="1">
                <a:solidFill>
                  <a:srgbClr val="0070C0"/>
                </a:solidFill>
                <a:latin typeface="Arial" panose="020B0604020202020204" pitchFamily="34" charset="0"/>
              </a:rPr>
              <a:t>می‌شود</a:t>
            </a:r>
            <a:r>
              <a:rPr lang="fa-IR" sz="1050" b="1" dirty="0">
                <a:solidFill>
                  <a:srgbClr val="0070C0"/>
                </a:solidFill>
                <a:latin typeface="Arial" panose="020B0604020202020204" pitchFamily="34" charset="0"/>
              </a:rPr>
              <a:t>.</a:t>
            </a:r>
            <a:endParaRPr lang="de-DE" sz="1050" b="1" dirty="0">
              <a:solidFill>
                <a:srgbClr val="0070C0"/>
              </a:solidFill>
              <a:latin typeface="Arial" panose="020B0604020202020204" pitchFamily="34" charset="0"/>
            </a:endParaRPr>
          </a:p>
          <a:p>
            <a:pPr algn="just" rtl="1"/>
            <a:r>
              <a:rPr lang="fa-IR" sz="1000" dirty="0">
                <a:latin typeface="Arial" panose="020B0604020202020204" pitchFamily="34" charset="0"/>
              </a:rPr>
              <a:t>اصلاح طلبان </a:t>
            </a:r>
            <a:r>
              <a:rPr lang="fa-IR" sz="1000" dirty="0" err="1">
                <a:latin typeface="Arial" panose="020B0604020202020204" pitchFamily="34" charset="0"/>
              </a:rPr>
              <a:t>سوئیسی</a:t>
            </a:r>
            <a:r>
              <a:rPr lang="fa-IR" sz="1000" dirty="0">
                <a:latin typeface="Arial" panose="020B0604020202020204" pitchFamily="34" charset="0"/>
              </a:rPr>
              <a:t> به ویژه اصل «رهبری از طریق نمایندگی» را ترویج می کردند. </a:t>
            </a:r>
            <a:r>
              <a:rPr lang="fa-IR" sz="1000" dirty="0" err="1">
                <a:latin typeface="Arial" panose="020B0604020202020204" pitchFamily="34" charset="0"/>
              </a:rPr>
              <a:t>کشیشان</a:t>
            </a:r>
            <a:r>
              <a:rPr lang="fa-IR" sz="1000" dirty="0">
                <a:latin typeface="Arial" panose="020B0604020202020204" pitchFamily="34" charset="0"/>
              </a:rPr>
              <a:t>، معلمان، بزرگان از سوی جامعه به عنوان نمایندگان انتخاب می شوند. این اصل به کنش سیاسی نیز راه پیدا کرد. این حق وجود دارد که در مقابل حاکمانی که از قدرت خود سوء استفاده می کنند، مقاومت کرد، حتی گاهی اوقات الزام به  مقاومت بود. بی دلیل نبود که ایمان </a:t>
            </a:r>
            <a:r>
              <a:rPr lang="fa-IR" sz="1000" dirty="0" err="1">
                <a:latin typeface="Arial" panose="020B0604020202020204" pitchFamily="34" charset="0"/>
              </a:rPr>
              <a:t>اصلاح‌طلب</a:t>
            </a:r>
            <a:r>
              <a:rPr lang="fa-IR" sz="1000" dirty="0">
                <a:latin typeface="Arial" panose="020B0604020202020204" pitchFamily="34" charset="0"/>
              </a:rPr>
              <a:t> در برابر </a:t>
            </a:r>
            <a:r>
              <a:rPr lang="fa-IR" sz="1000" dirty="0" err="1">
                <a:latin typeface="Arial" panose="020B0604020202020204" pitchFamily="34" charset="0"/>
              </a:rPr>
              <a:t>لوترانیسم</a:t>
            </a:r>
            <a:r>
              <a:rPr lang="fa-IR" sz="1000" dirty="0">
                <a:latin typeface="Arial" panose="020B0604020202020204" pitchFamily="34" charset="0"/>
              </a:rPr>
              <a:t> </a:t>
            </a:r>
            <a:r>
              <a:rPr lang="fa-IR" sz="1000" dirty="0" err="1">
                <a:latin typeface="Arial" panose="020B0604020202020204" pitchFamily="34" charset="0"/>
              </a:rPr>
              <a:t>محتاط‌تر</a:t>
            </a:r>
            <a:r>
              <a:rPr lang="fa-IR" sz="1000" dirty="0">
                <a:latin typeface="Arial" panose="020B0604020202020204" pitchFamily="34" charset="0"/>
              </a:rPr>
              <a:t> سیاسی در اروپا، به عنوان مثال در هلند، اسکاتلند و انگلیس، جایگاه خود را به دست آورد.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a:t>
            </a:r>
            <a:r>
              <a:rPr lang="fa-IR" sz="1050" b="1" dirty="0" err="1">
                <a:solidFill>
                  <a:srgbClr val="0070C0"/>
                </a:solidFill>
                <a:latin typeface="Arial" panose="020B0604020202020204" pitchFamily="34" charset="0"/>
              </a:rPr>
              <a:t>لوتر</a:t>
            </a:r>
            <a:r>
              <a:rPr lang="fa-IR" sz="1050" b="1" dirty="0">
                <a:solidFill>
                  <a:srgbClr val="0070C0"/>
                </a:solidFill>
                <a:latin typeface="Arial" panose="020B0604020202020204" pitchFamily="34" charset="0"/>
              </a:rPr>
              <a:t> ایمان را از صومعه ها به دنیای واقعی روزمره باز می گرداند.</a:t>
            </a:r>
            <a:endParaRPr lang="de-DE" sz="1050" b="1" dirty="0">
              <a:solidFill>
                <a:srgbClr val="0070C0"/>
              </a:solidFill>
              <a:latin typeface="Arial" panose="020B0604020202020204" pitchFamily="34" charset="0"/>
            </a:endParaRPr>
          </a:p>
          <a:p>
            <a:pPr algn="just" rtl="1"/>
            <a:r>
              <a:rPr lang="fa-IR" sz="1000" dirty="0">
                <a:latin typeface="Arial" panose="020B0604020202020204" pitchFamily="34" charset="0"/>
              </a:rPr>
              <a:t>ازدواج، خانواده و کار مکان هایی هستند که ایمان باید در آنها شکل بگیرد. زندگی </a:t>
            </a:r>
            <a:r>
              <a:rPr lang="fa-IR" sz="1000" dirty="0" err="1">
                <a:latin typeface="Arial" panose="020B0604020202020204" pitchFamily="34" charset="0"/>
              </a:rPr>
              <a:t>بی‌حرمتی</a:t>
            </a:r>
            <a:r>
              <a:rPr lang="fa-IR" sz="1000" dirty="0">
                <a:latin typeface="Arial" panose="020B0604020202020204" pitchFamily="34" charset="0"/>
              </a:rPr>
              <a:t> روزمره تبدیل به یک مراسم کلیسا </a:t>
            </a:r>
            <a:r>
              <a:rPr lang="fa-IR" sz="1000" dirty="0" err="1">
                <a:latin typeface="Arial" panose="020B0604020202020204" pitchFamily="34" charset="0"/>
              </a:rPr>
              <a:t>می‌شود</a:t>
            </a:r>
            <a:r>
              <a:rPr lang="fa-IR" sz="1000" dirty="0">
                <a:latin typeface="Arial" panose="020B0604020202020204" pitchFamily="34" charset="0"/>
              </a:rPr>
              <a:t>. این امر به توسعه زندگی خانوادگی </a:t>
            </a:r>
            <a:r>
              <a:rPr lang="fa-IR" sz="1000" dirty="0" err="1">
                <a:latin typeface="Arial" panose="020B0604020202020204" pitchFamily="34" charset="0"/>
              </a:rPr>
              <a:t>بورژوایی</a:t>
            </a:r>
            <a:r>
              <a:rPr lang="fa-IR" sz="1000" dirty="0">
                <a:latin typeface="Arial" panose="020B0604020202020204" pitchFamily="34" charset="0"/>
              </a:rPr>
              <a:t> کمک می کند و یک اخلاق کاری جدید را ایجاد می کند. بنابراین استاندارد عمومی زندگی </a:t>
            </a:r>
            <a:r>
              <a:rPr lang="fa-IR" sz="1000" dirty="0" err="1">
                <a:latin typeface="Arial" panose="020B0604020202020204" pitchFamily="34" charset="0"/>
              </a:rPr>
              <a:t>به‌ویژه</a:t>
            </a:r>
            <a:r>
              <a:rPr lang="fa-IR" sz="1000" dirty="0">
                <a:latin typeface="Arial" panose="020B0604020202020204" pitchFamily="34" charset="0"/>
              </a:rPr>
              <a:t> در کشورهای </a:t>
            </a:r>
            <a:r>
              <a:rPr lang="fa-IR" sz="1000" dirty="0" err="1">
                <a:latin typeface="Arial" panose="020B0604020202020204" pitchFamily="34" charset="0"/>
              </a:rPr>
              <a:t>اصلاح‌شده</a:t>
            </a:r>
            <a:r>
              <a:rPr lang="fa-IR" sz="1000" dirty="0">
                <a:latin typeface="Arial" panose="020B0604020202020204" pitchFamily="34" charset="0"/>
              </a:rPr>
              <a:t> به طرز محسوسی افزایش </a:t>
            </a:r>
            <a:r>
              <a:rPr lang="fa-IR" sz="1000" dirty="0" err="1">
                <a:latin typeface="Arial" panose="020B0604020202020204" pitchFamily="34" charset="0"/>
              </a:rPr>
              <a:t>می‌یابد</a:t>
            </a:r>
            <a:r>
              <a:rPr lang="fa-IR" sz="1000" dirty="0">
                <a:latin typeface="Arial" panose="020B0604020202020204" pitchFamily="34" charset="0"/>
              </a:rPr>
              <a:t>. زندگی برای جلال خداوند مستلزم کوشش، صرفه جویی و مسئولیت اجتماعی است. در اینجا نیز انگیزه های مهمی برای توسعه اقتصاد و تفکر اجتماعی وجود دارد.</a:t>
            </a:r>
            <a:endParaRPr lang="de-DE" sz="1000" dirty="0">
              <a:latin typeface="Arial" panose="020B0604020202020204" pitchFamily="34" charset="0"/>
            </a:endParaRPr>
          </a:p>
          <a:p>
            <a:pPr algn="just" rtl="1"/>
            <a:endParaRPr lang="de-DE" sz="1050" b="1" dirty="0">
              <a:solidFill>
                <a:srgbClr val="0070C0"/>
              </a:solidFill>
              <a:latin typeface="Arial" panose="020B0604020202020204" pitchFamily="34" charset="0"/>
            </a:endParaRPr>
          </a:p>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a:t>
            </a:r>
            <a:r>
              <a:rPr lang="fa-IR" sz="1050" b="1" dirty="0" err="1">
                <a:solidFill>
                  <a:srgbClr val="0070C0"/>
                </a:solidFill>
                <a:latin typeface="Arial" panose="020B0604020202020204" pitchFamily="34" charset="0"/>
              </a:rPr>
              <a:t>لوتر</a:t>
            </a:r>
            <a:r>
              <a:rPr lang="fa-IR" sz="1050" b="1" dirty="0">
                <a:solidFill>
                  <a:srgbClr val="0070C0"/>
                </a:solidFill>
                <a:latin typeface="Arial" panose="020B0604020202020204" pitchFamily="34" charset="0"/>
              </a:rPr>
              <a:t> با ترجمه خود از کتاب مقدس به آلمان زبانی یکسان می دهد.</a:t>
            </a:r>
            <a:endParaRPr lang="de-DE" sz="1050" b="1" dirty="0">
              <a:solidFill>
                <a:srgbClr val="0070C0"/>
              </a:solidFill>
              <a:latin typeface="Arial" panose="020B0604020202020204" pitchFamily="34" charset="0"/>
            </a:endParaRPr>
          </a:p>
          <a:p>
            <a:pPr algn="just" rtl="1"/>
            <a:r>
              <a:rPr lang="fa-IR" sz="1000" dirty="0">
                <a:latin typeface="Arial" panose="020B0604020202020204" pitchFamily="34" charset="0"/>
              </a:rPr>
              <a:t>و این به نوبه خود باعث ترویج هویت مشترک و به </a:t>
            </a:r>
            <a:r>
              <a:rPr lang="fa-IR" sz="1000" dirty="0" err="1">
                <a:latin typeface="Arial" panose="020B0604020202020204" pitchFamily="34" charset="0"/>
              </a:rPr>
              <a:t>طورهمچنین</a:t>
            </a:r>
            <a:r>
              <a:rPr lang="fa-IR" sz="1000" dirty="0">
                <a:latin typeface="Arial" panose="020B0604020202020204" pitchFamily="34" charset="0"/>
              </a:rPr>
              <a:t>  به دنبال آن و به </a:t>
            </a:r>
            <a:r>
              <a:rPr lang="fa-IR" sz="1000" dirty="0" err="1">
                <a:latin typeface="Arial" panose="020B0604020202020204" pitchFamily="34" charset="0"/>
              </a:rPr>
              <a:t>طورغیرمستقیم</a:t>
            </a:r>
            <a:r>
              <a:rPr lang="fa-IR" sz="1000" dirty="0">
                <a:latin typeface="Arial" panose="020B0604020202020204" pitchFamily="34" charset="0"/>
              </a:rPr>
              <a:t> ادغام سرزمین ها و مناطق  منفرد آلمان شد. این پارادایم مهمی را برای مأموریت بعدی جهان پروتستان ایجاد کرد: یعنی تحقیق زبان و ترجمه کتاب مقدس برای همه کشورها و مردمان جهان. اصلاحات کلیسا، مردم و جامعه را برای همیشه تغییر داد.</a:t>
            </a:r>
            <a:endParaRPr lang="de-DE" sz="1000" dirty="0">
              <a:latin typeface="Arial" panose="020B0604020202020204" pitchFamily="34" charset="0"/>
            </a:endParaRPr>
          </a:p>
        </p:txBody>
      </p:sp>
      <p:sp>
        <p:nvSpPr>
          <p:cNvPr id="8" name="Textfeld 7">
            <a:extLst>
              <a:ext uri="{FF2B5EF4-FFF2-40B4-BE49-F238E27FC236}">
                <a16:creationId xmlns:a16="http://schemas.microsoft.com/office/drawing/2014/main" id="{0EB11A3C-BA57-5A47-ADA9-09E8D61BE1EF}"/>
              </a:ext>
            </a:extLst>
          </p:cNvPr>
          <p:cNvSpPr txBox="1"/>
          <p:nvPr/>
        </p:nvSpPr>
        <p:spPr>
          <a:xfrm>
            <a:off x="3733799" y="6088098"/>
            <a:ext cx="6434666" cy="461665"/>
          </a:xfrm>
          <a:prstGeom prst="rect">
            <a:avLst/>
          </a:prstGeom>
          <a:noFill/>
        </p:spPr>
        <p:txBody>
          <a:bodyPr wrap="square">
            <a:spAutoFit/>
          </a:bodyPr>
          <a:lstStyle/>
          <a:p>
            <a:pPr algn="just" rtl="1"/>
            <a:r>
              <a:rPr lang="fa-IR" sz="1200" b="1" dirty="0">
                <a:solidFill>
                  <a:srgbClr val="C00000"/>
                </a:solidFill>
                <a:latin typeface="Arial" panose="020B0604020202020204" pitchFamily="34" charset="0"/>
              </a:rPr>
              <a:t>جامعه امروزی از ارزش های اساسی مهمی برای حیات خود بهره میگیرد که ناشی از اعتقادات مسیحیت و از دوره اصلاحات مبتنی بر کتاب مقدس است.</a:t>
            </a:r>
            <a:endParaRPr lang="de-DE" sz="1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88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8" name="Textfeld 7">
            <a:extLst>
              <a:ext uri="{FF2B5EF4-FFF2-40B4-BE49-F238E27FC236}">
                <a16:creationId xmlns:a16="http://schemas.microsoft.com/office/drawing/2014/main" id="{0EB11A3C-BA57-5A47-ADA9-09E8D61BE1EF}"/>
              </a:ext>
            </a:extLst>
          </p:cNvPr>
          <p:cNvSpPr txBox="1"/>
          <p:nvPr/>
        </p:nvSpPr>
        <p:spPr>
          <a:xfrm>
            <a:off x="3733799" y="6088098"/>
            <a:ext cx="6434666" cy="461665"/>
          </a:xfrm>
          <a:prstGeom prst="rect">
            <a:avLst/>
          </a:prstGeom>
          <a:noFill/>
        </p:spPr>
        <p:txBody>
          <a:bodyPr wrap="square">
            <a:spAutoFit/>
          </a:bodyPr>
          <a:lstStyle/>
          <a:p>
            <a:pPr algn="just" rtl="1"/>
            <a:r>
              <a:rPr lang="fa-IR" sz="1200" b="1" dirty="0">
                <a:solidFill>
                  <a:srgbClr val="C00000"/>
                </a:solidFill>
                <a:latin typeface="Arial" panose="020B0604020202020204" pitchFamily="34" charset="0"/>
              </a:rPr>
              <a:t>جامعه امروزی از ارزش های اساسی مهمی برای حیات خود بهره میگیرد که ناشی از اعتقادات مسیحیت و از دوره اصلاحات مبتنی بر کتاب مقدس است.</a:t>
            </a:r>
            <a:endParaRPr lang="de-DE" sz="1200" b="1" dirty="0">
              <a:solidFill>
                <a:srgbClr val="C00000"/>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B4CC9F9E-0F46-7543-B77F-63851CEFE4AE}"/>
              </a:ext>
            </a:extLst>
          </p:cNvPr>
          <p:cNvPicPr>
            <a:picLocks noChangeAspect="1"/>
          </p:cNvPicPr>
          <p:nvPr/>
        </p:nvPicPr>
        <p:blipFill>
          <a:blip r:embed="rId2"/>
          <a:stretch>
            <a:fillRect/>
          </a:stretch>
        </p:blipFill>
        <p:spPr>
          <a:xfrm>
            <a:off x="976623" y="-7902"/>
            <a:ext cx="9640127" cy="6865901"/>
          </a:xfrm>
          <a:prstGeom prst="rect">
            <a:avLst/>
          </a:prstGeom>
        </p:spPr>
      </p:pic>
      <p:sp>
        <p:nvSpPr>
          <p:cNvPr id="11" name="Rechteck 10">
            <a:extLst>
              <a:ext uri="{FF2B5EF4-FFF2-40B4-BE49-F238E27FC236}">
                <a16:creationId xmlns:a16="http://schemas.microsoft.com/office/drawing/2014/main" id="{619CFAA5-2B0A-B542-A254-1176A8729263}"/>
              </a:ext>
            </a:extLst>
          </p:cNvPr>
          <p:cNvSpPr/>
          <p:nvPr/>
        </p:nvSpPr>
        <p:spPr>
          <a:xfrm>
            <a:off x="10429875" y="-7903"/>
            <a:ext cx="1762125" cy="6850101"/>
          </a:xfrm>
          <a:prstGeom prst="rect">
            <a:avLst/>
          </a:prstGeom>
          <a:solidFill>
            <a:srgbClr val="315691"/>
          </a:solidFill>
          <a:ln>
            <a:solidFill>
              <a:srgbClr val="2E5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de-DE" sz="1400" dirty="0"/>
          </a:p>
        </p:txBody>
      </p:sp>
      <p:sp>
        <p:nvSpPr>
          <p:cNvPr id="15" name="Rechteck 14">
            <a:extLst>
              <a:ext uri="{FF2B5EF4-FFF2-40B4-BE49-F238E27FC236}">
                <a16:creationId xmlns:a16="http://schemas.microsoft.com/office/drawing/2014/main" id="{2452D759-815A-754D-996E-538423C8DEC4}"/>
              </a:ext>
            </a:extLst>
          </p:cNvPr>
          <p:cNvSpPr/>
          <p:nvPr/>
        </p:nvSpPr>
        <p:spPr>
          <a:xfrm>
            <a:off x="1070978" y="-15804"/>
            <a:ext cx="1905114" cy="6850098"/>
          </a:xfrm>
          <a:prstGeom prst="rect">
            <a:avLst/>
          </a:prstGeom>
          <a:solidFill>
            <a:srgbClr val="315691"/>
          </a:solidFill>
          <a:ln>
            <a:solidFill>
              <a:srgbClr val="2E5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de-DE" sz="1400" dirty="0"/>
          </a:p>
        </p:txBody>
      </p:sp>
      <p:sp>
        <p:nvSpPr>
          <p:cNvPr id="17" name="Textfeld 16">
            <a:extLst>
              <a:ext uri="{FF2B5EF4-FFF2-40B4-BE49-F238E27FC236}">
                <a16:creationId xmlns:a16="http://schemas.microsoft.com/office/drawing/2014/main" id="{B7B25ADB-E511-A249-90C4-16D87F5EDEA6}"/>
              </a:ext>
            </a:extLst>
          </p:cNvPr>
          <p:cNvSpPr txBox="1"/>
          <p:nvPr/>
        </p:nvSpPr>
        <p:spPr>
          <a:xfrm rot="16200000">
            <a:off x="-1299751" y="2882904"/>
            <a:ext cx="6858000" cy="1107996"/>
          </a:xfrm>
          <a:prstGeom prst="rect">
            <a:avLst/>
          </a:prstGeom>
          <a:noFill/>
        </p:spPr>
        <p:txBody>
          <a:bodyPr wrap="square">
            <a:spAutoFit/>
          </a:bodyPr>
          <a:lstStyle/>
          <a:p>
            <a:pPr algn="ctr"/>
            <a:r>
              <a:rPr lang="de-DE" sz="6600" b="1" dirty="0" err="1">
                <a:solidFill>
                  <a:srgbClr val="00B0F0"/>
                </a:solidFill>
                <a:latin typeface="Arial" panose="020B0604020202020204" pitchFamily="34" charset="0"/>
              </a:rPr>
              <a:t>دوران</a:t>
            </a:r>
            <a:r>
              <a:rPr lang="de-DE" sz="6600" b="1" dirty="0">
                <a:solidFill>
                  <a:srgbClr val="00B0F0"/>
                </a:solidFill>
                <a:latin typeface="Arial" panose="020B0604020202020204" pitchFamily="34" charset="0"/>
              </a:rPr>
              <a:t> </a:t>
            </a:r>
            <a:r>
              <a:rPr lang="de-DE" sz="6600" b="1" dirty="0" err="1">
                <a:solidFill>
                  <a:srgbClr val="00B0F0"/>
                </a:solidFill>
                <a:latin typeface="Arial" panose="020B0604020202020204" pitchFamily="34" charset="0"/>
              </a:rPr>
              <a:t>اصلاحات</a:t>
            </a:r>
            <a:endParaRPr lang="de-DE" sz="6600" b="1" dirty="0">
              <a:solidFill>
                <a:srgbClr val="00B0F0"/>
              </a:solidFill>
              <a:latin typeface="Arial" panose="020B0604020202020204" pitchFamily="34" charset="0"/>
            </a:endParaRPr>
          </a:p>
        </p:txBody>
      </p:sp>
    </p:spTree>
    <p:extLst>
      <p:ext uri="{BB962C8B-B14F-4D97-AF65-F5344CB8AC3E}">
        <p14:creationId xmlns:p14="http://schemas.microsoft.com/office/powerpoint/2010/main" val="2217354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1985159"/>
          </a:xfrm>
          <a:prstGeom prst="rect">
            <a:avLst/>
          </a:prstGeom>
          <a:noFill/>
        </p:spPr>
        <p:txBody>
          <a:bodyPr wrap="square">
            <a:spAutoFit/>
          </a:bodyPr>
          <a:lstStyle/>
          <a:p>
            <a:pPr algn="just" rtl="1"/>
            <a:r>
              <a:rPr lang="fa-IR" b="1" dirty="0">
                <a:solidFill>
                  <a:srgbClr val="C00000"/>
                </a:solidFill>
              </a:rPr>
              <a:t>علوم پایه</a:t>
            </a:r>
            <a:endParaRPr lang="de-DE" b="1" dirty="0">
              <a:solidFill>
                <a:srgbClr val="C00000"/>
              </a:solidFill>
            </a:endParaRPr>
          </a:p>
          <a:p>
            <a:pPr algn="just" rtl="1"/>
            <a:endParaRPr lang="fa-IR" sz="1000" b="1" dirty="0">
              <a:solidFill>
                <a:srgbClr val="C00000"/>
              </a:solidFill>
            </a:endParaRPr>
          </a:p>
          <a:p>
            <a:pPr algn="just" rtl="1"/>
            <a:r>
              <a:rPr lang="fa-IR" sz="900" dirty="0"/>
              <a:t>ریشه علم در مسیحیت نهفته است. </a:t>
            </a:r>
            <a:r>
              <a:rPr lang="fa-IR" sz="900" dirty="0" err="1"/>
              <a:t>کوپرنیک</a:t>
            </a:r>
            <a:r>
              <a:rPr lang="fa-IR" sz="900" dirty="0"/>
              <a:t>، </a:t>
            </a:r>
            <a:r>
              <a:rPr lang="fa-IR" sz="900" dirty="0" err="1"/>
              <a:t>کپلر</a:t>
            </a:r>
            <a:r>
              <a:rPr lang="fa-IR" sz="900" dirty="0"/>
              <a:t> و </a:t>
            </a:r>
            <a:r>
              <a:rPr lang="fa-IR" sz="900" dirty="0" err="1"/>
              <a:t>گالیله</a:t>
            </a:r>
            <a:r>
              <a:rPr lang="fa-IR" sz="900" dirty="0"/>
              <a:t> کتاب مقدس را </a:t>
            </a:r>
            <a:r>
              <a:rPr lang="fa-IR" sz="900" dirty="0" err="1"/>
              <a:t>می‌شناختند</a:t>
            </a:r>
            <a:r>
              <a:rPr lang="fa-IR" sz="900" dirty="0"/>
              <a:t> و سعی </a:t>
            </a:r>
            <a:r>
              <a:rPr lang="fa-IR" sz="900" dirty="0" err="1"/>
              <a:t>می‌کردند</a:t>
            </a:r>
            <a:r>
              <a:rPr lang="fa-IR" sz="900" dirty="0"/>
              <a:t> جهانی را که خدا آفریده است درک کنند. اعتقاد به عقلانیت خداوند آنها را به این نتیجه رساند که جهان دارای قوانین عقلانی است که می توان در مورد آنها تحقیق کرد. این فرض به کلید تحقیقات علمی تبدیل شد.</a:t>
            </a:r>
            <a:endParaRPr lang="de-DE" sz="900" dirty="0"/>
          </a:p>
          <a:p>
            <a:pPr algn="just" rtl="1"/>
            <a:endParaRPr lang="de-DE" sz="900" dirty="0"/>
          </a:p>
          <a:p>
            <a:pPr algn="just" rtl="1"/>
            <a:r>
              <a:rPr lang="fa-IR" sz="1000" dirty="0"/>
              <a:t>بسیاری از دانشمندان نخستین مسیحی بودند. از جمله آنها میتوان به </a:t>
            </a:r>
            <a:r>
              <a:rPr lang="fa-IR" sz="1000" dirty="0" err="1"/>
              <a:t>بلز</a:t>
            </a:r>
            <a:r>
              <a:rPr lang="fa-IR" sz="1000" dirty="0"/>
              <a:t> </a:t>
            </a:r>
            <a:r>
              <a:rPr lang="fa-IR" sz="1000" dirty="0" err="1"/>
              <a:t>پاسکال</a:t>
            </a:r>
            <a:r>
              <a:rPr lang="fa-IR" sz="1000" dirty="0"/>
              <a:t> ریاضیدان و فیلسوف، توماس ادیسون </a:t>
            </a:r>
            <a:r>
              <a:rPr lang="fa-IR" sz="1000" dirty="0" err="1"/>
              <a:t>فیزیکدان</a:t>
            </a:r>
            <a:r>
              <a:rPr lang="fa-IR" sz="1000" dirty="0"/>
              <a:t> و </a:t>
            </a:r>
            <a:r>
              <a:rPr lang="fa-IR" sz="1000" dirty="0" err="1"/>
              <a:t>گرگور</a:t>
            </a:r>
            <a:r>
              <a:rPr lang="fa-IR" sz="1000" dirty="0"/>
              <a:t> مندل طبیعت شناس اشاره کرد.</a:t>
            </a:r>
          </a:p>
          <a:p>
            <a:pPr algn="just" rtl="1"/>
            <a:r>
              <a:rPr lang="fa-IR" sz="1000" dirty="0" err="1"/>
              <a:t>کلوین</a:t>
            </a:r>
            <a:r>
              <a:rPr lang="fa-IR" sz="1000" dirty="0"/>
              <a:t>، بنیانگذار </a:t>
            </a:r>
            <a:r>
              <a:rPr lang="fa-IR" sz="1000" dirty="0" err="1"/>
              <a:t>ترمودینامیک</a:t>
            </a:r>
            <a:r>
              <a:rPr lang="fa-IR" sz="1000" dirty="0"/>
              <a:t>، گفت: "اگر به اندازه کافی فکر کنید، علم شما را مجبور می کند که به خدا ایمان داشته باشید!"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523768"/>
          </a:xfrm>
          <a:prstGeom prst="rect">
            <a:avLst/>
          </a:prstGeom>
          <a:noFill/>
        </p:spPr>
        <p:txBody>
          <a:bodyPr wrap="square">
            <a:spAutoFit/>
          </a:bodyPr>
          <a:lstStyle/>
          <a:p>
            <a:pPr algn="r" rtl="1"/>
            <a:r>
              <a:rPr lang="fa-IR" b="1" dirty="0">
                <a:solidFill>
                  <a:srgbClr val="C00000"/>
                </a:solidFill>
              </a:rPr>
              <a:t>نقاشی</a:t>
            </a:r>
            <a:endParaRPr lang="de-DE" b="1" dirty="0">
              <a:solidFill>
                <a:srgbClr val="C00000"/>
              </a:solidFill>
            </a:endParaRPr>
          </a:p>
          <a:p>
            <a:pPr algn="r" rtl="1"/>
            <a:endParaRPr lang="de-DE" sz="1000" b="1" dirty="0">
              <a:solidFill>
                <a:srgbClr val="2E5C91"/>
              </a:solidFill>
            </a:endParaRPr>
          </a:p>
          <a:p>
            <a:pPr algn="just" rtl="1"/>
            <a:r>
              <a:rPr lang="fa-IR" sz="1000" dirty="0"/>
              <a:t>تصاویر </a:t>
            </a:r>
            <a:r>
              <a:rPr lang="fa-IR" sz="1000" dirty="0" err="1"/>
              <a:t>ونگاره</a:t>
            </a:r>
            <a:r>
              <a:rPr lang="fa-IR" sz="1000" dirty="0"/>
              <a:t> های بی شماری از وقایع و مضامین کتاب مقدس وجود دارد که بسیاری از آن ها بر روی دیوارها و سقف </a:t>
            </a:r>
            <a:r>
              <a:rPr lang="fa-IR" sz="1000" dirty="0" err="1"/>
              <a:t>کلیساها</a:t>
            </a:r>
            <a:r>
              <a:rPr lang="fa-IR" sz="1000" dirty="0"/>
              <a:t> قابل مشاهده هستند. آفرینش آدم اثر </a:t>
            </a:r>
            <a:r>
              <a:rPr lang="fa-IR" sz="1000" dirty="0" err="1"/>
              <a:t>میکل</a:t>
            </a:r>
            <a:r>
              <a:rPr lang="fa-IR" sz="1000" dirty="0"/>
              <a:t> </a:t>
            </a:r>
            <a:r>
              <a:rPr lang="fa-IR" sz="1000" dirty="0" err="1"/>
              <a:t>آنژ</a:t>
            </a:r>
            <a:r>
              <a:rPr lang="fa-IR" sz="1000" dirty="0"/>
              <a:t> شهرت جهانی دارد. یکی از بزرگترین نقاشی های دیواری، اثر </a:t>
            </a:r>
            <a:r>
              <a:rPr lang="fa-IR" sz="1000" dirty="0" err="1"/>
              <a:t>لئوناردو</a:t>
            </a:r>
            <a:r>
              <a:rPr lang="fa-IR" sz="1000" dirty="0"/>
              <a:t> </a:t>
            </a:r>
            <a:r>
              <a:rPr lang="fa-IR" sz="1000" dirty="0" err="1"/>
              <a:t>داوینچی</a:t>
            </a:r>
            <a:r>
              <a:rPr lang="fa-IR" sz="1000" dirty="0"/>
              <a:t> بنام "شام آخر" (۱۴۵۲ - ۱۵۱۹) است.</a:t>
            </a:r>
          </a:p>
          <a:p>
            <a:pPr algn="just" rtl="1"/>
            <a:r>
              <a:rPr lang="fa-IR" sz="1000" dirty="0"/>
              <a:t>نقاشان هلندی پیتر پل </a:t>
            </a:r>
            <a:r>
              <a:rPr lang="fa-IR" sz="1000" dirty="0" err="1"/>
              <a:t>روبنس</a:t>
            </a:r>
            <a:r>
              <a:rPr lang="fa-IR" sz="1000" dirty="0"/>
              <a:t> و رامبراند ون </a:t>
            </a:r>
            <a:r>
              <a:rPr lang="fa-IR" sz="1000" dirty="0" err="1"/>
              <a:t>راین</a:t>
            </a:r>
            <a:r>
              <a:rPr lang="fa-IR" sz="1000" dirty="0"/>
              <a:t> </a:t>
            </a:r>
            <a:r>
              <a:rPr lang="fa-IR" sz="1000" dirty="0" err="1"/>
              <a:t>نیزاز</a:t>
            </a:r>
            <a:r>
              <a:rPr lang="fa-IR" sz="1000" dirty="0"/>
              <a:t> هنرمندان شناخته شده ای هستند.</a:t>
            </a:r>
            <a:endParaRPr lang="de-DE" sz="1000" dirty="0"/>
          </a:p>
          <a:p>
            <a:pPr algn="just" rtl="1"/>
            <a:endParaRPr lang="de-DE" sz="1000" dirty="0"/>
          </a:p>
          <a:p>
            <a:pPr algn="just" rtl="1"/>
            <a:r>
              <a:rPr lang="fa-IR" sz="1000" dirty="0"/>
              <a:t>بسیاری از هنرمندان به دلیل اعتقادات مسیحی خود بیشتر به موضوع مصلوب شدن پرداخته </a:t>
            </a:r>
            <a:r>
              <a:rPr lang="fa-IR" sz="1000" dirty="0" err="1"/>
              <a:t>اند</a:t>
            </a:r>
            <a:r>
              <a:rPr lang="fa-IR" sz="1000" dirty="0"/>
              <a:t>. در نقاشی رامبراند، مردی با کلاه آبی در تصویر دیده می شود که در حال نصب صلیب است. این مرد خود رامبراند است. او می خواست بیان کند که مسیح نیز به خاطر گناهان خود مرد.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062103"/>
          </a:xfrm>
          <a:prstGeom prst="rect">
            <a:avLst/>
          </a:prstGeom>
          <a:noFill/>
        </p:spPr>
        <p:txBody>
          <a:bodyPr wrap="square">
            <a:spAutoFit/>
          </a:bodyPr>
          <a:lstStyle/>
          <a:p>
            <a:pPr algn="just" rtl="1"/>
            <a:r>
              <a:rPr lang="fa-IR" b="1" dirty="0">
                <a:solidFill>
                  <a:srgbClr val="C00000"/>
                </a:solidFill>
              </a:rPr>
              <a:t>هنر چاپ</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err="1">
                <a:latin typeface="+mj-lt"/>
              </a:rPr>
              <a:t>یوهان</a:t>
            </a:r>
            <a:r>
              <a:rPr lang="fa-IR" sz="1000" dirty="0">
                <a:latin typeface="+mj-lt"/>
              </a:rPr>
              <a:t> </a:t>
            </a:r>
            <a:r>
              <a:rPr lang="fa-IR" sz="1000" dirty="0" err="1">
                <a:latin typeface="+mj-lt"/>
              </a:rPr>
              <a:t>گوتنبرگ</a:t>
            </a:r>
            <a:r>
              <a:rPr lang="fa-IR" sz="1000" dirty="0">
                <a:latin typeface="+mj-lt"/>
              </a:rPr>
              <a:t> هنر چاپ با سرب متحرک را در سال ۱۴۵۵ اختراع کرد. اولین کتاب چاپ شده کتاب مقدس بود. این دستاورد به </a:t>
            </a:r>
            <a:r>
              <a:rPr lang="fa-IR" sz="1000" dirty="0" err="1">
                <a:latin typeface="+mj-lt"/>
              </a:rPr>
              <a:t>اصلاح‌طلبان</a:t>
            </a:r>
            <a:r>
              <a:rPr lang="fa-IR" sz="1000" dirty="0">
                <a:latin typeface="+mj-lt"/>
              </a:rPr>
              <a:t> کمک کرد تا </a:t>
            </a:r>
            <a:r>
              <a:rPr lang="fa-IR" sz="1000" dirty="0" err="1">
                <a:latin typeface="+mj-lt"/>
              </a:rPr>
              <a:t>ترجمه‌های</a:t>
            </a:r>
            <a:r>
              <a:rPr lang="fa-IR" sz="1000" dirty="0">
                <a:latin typeface="+mj-lt"/>
              </a:rPr>
              <a:t> خود از کتاب مقدس را به سرعت و با اطمینان منتشر کنند. این امر به گسترش کتاب مقدس بسیار کمک کرد.</a:t>
            </a:r>
            <a:endParaRPr lang="de-DE" sz="1000" dirty="0">
              <a:latin typeface="+mj-lt"/>
            </a:endParaRPr>
          </a:p>
          <a:p>
            <a:pPr algn="just" rtl="1"/>
            <a:endParaRPr lang="de-DE" sz="1000" dirty="0">
              <a:latin typeface="+mj-lt"/>
            </a:endParaRPr>
          </a:p>
          <a:p>
            <a:pPr algn="just" rtl="1"/>
            <a:r>
              <a:rPr lang="fa-IR" sz="1000" dirty="0">
                <a:latin typeface="+mj-lt"/>
              </a:rPr>
              <a:t>تقاضای زیاد برای کتاب مقدس به زبان مادری منجر به پیشرفت در فناوری چاپ شد، به طوری که ویرایش دوم کتاب مقدس توانست در نسخه بسیار بزرگتری انجام شد. امروزه ما می توانیم کتاب مقدس را بسیار ارزان چاپ کنیم.</a:t>
            </a:r>
            <a:endParaRPr lang="de-DE" sz="1000" dirty="0">
              <a:latin typeface="+mj-lt"/>
            </a:endParaRPr>
          </a:p>
        </p:txBody>
      </p:sp>
      <p:pic>
        <p:nvPicPr>
          <p:cNvPr id="2" name="Grafik 1">
            <a:extLst>
              <a:ext uri="{FF2B5EF4-FFF2-40B4-BE49-F238E27FC236}">
                <a16:creationId xmlns:a16="http://schemas.microsoft.com/office/drawing/2014/main" id="{F49DE40B-157F-934D-A8FD-830D445CBCD6}"/>
              </a:ext>
            </a:extLst>
          </p:cNvPr>
          <p:cNvPicPr>
            <a:picLocks noChangeAspect="1"/>
          </p:cNvPicPr>
          <p:nvPr/>
        </p:nvPicPr>
        <p:blipFill>
          <a:blip r:embed="rId3"/>
          <a:stretch>
            <a:fillRect/>
          </a:stretch>
        </p:blipFill>
        <p:spPr>
          <a:xfrm>
            <a:off x="766575" y="0"/>
            <a:ext cx="10658850" cy="3866932"/>
          </a:xfrm>
          <a:prstGeom prst="rect">
            <a:avLst/>
          </a:prstGeom>
        </p:spPr>
      </p:pic>
    </p:spTree>
    <p:extLst>
      <p:ext uri="{BB962C8B-B14F-4D97-AF65-F5344CB8AC3E}">
        <p14:creationId xmlns:p14="http://schemas.microsoft.com/office/powerpoint/2010/main" val="135209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2708434"/>
          </a:xfrm>
          <a:prstGeom prst="rect">
            <a:avLst/>
          </a:prstGeom>
          <a:noFill/>
        </p:spPr>
        <p:txBody>
          <a:bodyPr wrap="square">
            <a:spAutoFit/>
          </a:bodyPr>
          <a:lstStyle/>
          <a:p>
            <a:pPr algn="just" rtl="1"/>
            <a:r>
              <a:rPr lang="fa-IR" b="1" dirty="0">
                <a:solidFill>
                  <a:srgbClr val="C00000"/>
                </a:solidFill>
              </a:rPr>
              <a:t>موسیقی</a:t>
            </a:r>
            <a:endParaRPr lang="de-DE" b="1" dirty="0">
              <a:solidFill>
                <a:srgbClr val="C00000"/>
              </a:solidFill>
            </a:endParaRPr>
          </a:p>
          <a:p>
            <a:pPr algn="just" rtl="1"/>
            <a:endParaRPr lang="fa-IR" sz="1000" b="1" dirty="0">
              <a:solidFill>
                <a:srgbClr val="C00000"/>
              </a:solidFill>
            </a:endParaRPr>
          </a:p>
          <a:p>
            <a:pPr algn="just" rtl="1"/>
            <a:r>
              <a:rPr lang="fa-IR" sz="900" dirty="0"/>
              <a:t>انسانها از زمان آفرینش خود آواز می خوانند. مسیحیان به سرعت سبک خاص خود را توسعه دادند. در سال ۱۱۱ پس از میلاد، </a:t>
            </a:r>
            <a:r>
              <a:rPr lang="fa-IR" sz="900" dirty="0" err="1"/>
              <a:t>پلینی</a:t>
            </a:r>
            <a:r>
              <a:rPr lang="fa-IR" sz="900" dirty="0"/>
              <a:t> جوان به امپراطور </a:t>
            </a:r>
            <a:r>
              <a:rPr lang="fa-IR" sz="900" dirty="0" err="1"/>
              <a:t>تراژان</a:t>
            </a:r>
            <a:r>
              <a:rPr lang="fa-IR" sz="900" dirty="0"/>
              <a:t> گزارش داد: «مسیحیان در روز معینی قبل از غروب خورشید گرد هم می آیند تا برای مسیح به عنوان خدای خود </a:t>
            </a:r>
            <a:r>
              <a:rPr lang="fa-IR" sz="900" dirty="0" err="1"/>
              <a:t>سرودهای</a:t>
            </a:r>
            <a:r>
              <a:rPr lang="fa-IR" sz="900" dirty="0"/>
              <a:t> ضد آوایی بخوانند.</a:t>
            </a:r>
          </a:p>
          <a:p>
            <a:pPr algn="just" rtl="1"/>
            <a:r>
              <a:rPr lang="fa-IR" sz="900" dirty="0"/>
              <a:t>اولین </a:t>
            </a:r>
            <a:r>
              <a:rPr lang="fa-IR" sz="900" dirty="0" err="1"/>
              <a:t>سرودها</a:t>
            </a:r>
            <a:r>
              <a:rPr lang="fa-IR" sz="900" dirty="0"/>
              <a:t> </a:t>
            </a:r>
            <a:r>
              <a:rPr lang="fa-IR" sz="900" dirty="0" err="1"/>
              <a:t>مزمورهای</a:t>
            </a:r>
            <a:r>
              <a:rPr lang="fa-IR" sz="900" dirty="0"/>
              <a:t> یهودیان بود. همانطور که کلیسا به طور فزاینده ای مسیحیان </a:t>
            </a:r>
            <a:r>
              <a:rPr lang="fa-IR" sz="900" dirty="0" err="1"/>
              <a:t>غیریهودی</a:t>
            </a:r>
            <a:r>
              <a:rPr lang="fa-IR" sz="900" dirty="0"/>
              <a:t> را پذیرفت، آهنگ های خود را نیز ساخت که قبلاً به آن در عهد جدید اشاره شده است.</a:t>
            </a:r>
            <a:endParaRPr lang="de-DE" sz="900" dirty="0"/>
          </a:p>
          <a:p>
            <a:pPr algn="just" rtl="1"/>
            <a:endParaRPr lang="de-DE" sz="900" dirty="0"/>
          </a:p>
          <a:p>
            <a:pPr algn="just" rtl="1"/>
            <a:r>
              <a:rPr lang="fa-IR" sz="1000" dirty="0"/>
              <a:t>مارتین </a:t>
            </a:r>
            <a:r>
              <a:rPr lang="fa-IR" sz="1000" dirty="0" err="1"/>
              <a:t>لوتر</a:t>
            </a:r>
            <a:r>
              <a:rPr lang="fa-IR" sz="1000" dirty="0"/>
              <a:t> نه تنها یک اصلاح کننده الهیات، بلکه در ساخت موسیقی </a:t>
            </a:r>
            <a:r>
              <a:rPr lang="fa-IR" sz="1000" dirty="0" err="1"/>
              <a:t>نیزسر</a:t>
            </a:r>
            <a:r>
              <a:rPr lang="fa-IR" sz="1000" dirty="0"/>
              <a:t> رشته داشت. در سال ۱۵۲۶ او لاتین </a:t>
            </a:r>
            <a:r>
              <a:rPr lang="de-DE" sz="1000" dirty="0" err="1"/>
              <a:t>Mass</a:t>
            </a:r>
            <a:r>
              <a:rPr lang="de-DE" sz="1000" dirty="0"/>
              <a:t> </a:t>
            </a:r>
            <a:r>
              <a:rPr lang="fa-IR" sz="1000" dirty="0"/>
              <a:t>را به آلمانی ترجمه کرد و ترانه های بسیاری نوشت.</a:t>
            </a:r>
          </a:p>
          <a:p>
            <a:pPr algn="just" rtl="1"/>
            <a:r>
              <a:rPr lang="fa-IR" sz="1000" dirty="0" err="1"/>
              <a:t>یوهان</a:t>
            </a:r>
            <a:r>
              <a:rPr lang="fa-IR" sz="1000" dirty="0"/>
              <a:t> سباستین </a:t>
            </a:r>
            <a:r>
              <a:rPr lang="fa-IR" sz="1000" dirty="0" err="1"/>
              <a:t>باخ</a:t>
            </a:r>
            <a:r>
              <a:rPr lang="fa-IR" sz="1000" dirty="0"/>
              <a:t> (۱۶۸۵ - ۱۷۵۰) انجیل را به صدا درآورد. ایمان مسیحی او در مصائب </a:t>
            </a:r>
            <a:r>
              <a:rPr lang="fa-IR" sz="1000" dirty="0" err="1"/>
              <a:t>متی</a:t>
            </a:r>
            <a:r>
              <a:rPr lang="fa-IR" sz="1000" dirty="0"/>
              <a:t> و بسیاری از آثار دیگر نمود پیدا کرد.</a:t>
            </a:r>
          </a:p>
          <a:p>
            <a:pPr algn="just" rtl="1"/>
            <a:r>
              <a:rPr lang="fa-IR" sz="1000" dirty="0" err="1"/>
              <a:t>گئورگ</a:t>
            </a:r>
            <a:r>
              <a:rPr lang="fa-IR" sz="1000" dirty="0"/>
              <a:t> </a:t>
            </a:r>
            <a:r>
              <a:rPr lang="fa-IR" sz="1000" dirty="0" err="1"/>
              <a:t>فردریش</a:t>
            </a:r>
            <a:r>
              <a:rPr lang="fa-IR" sz="1000" dirty="0"/>
              <a:t> </a:t>
            </a:r>
            <a:r>
              <a:rPr lang="fa-IR" sz="1000" dirty="0" err="1"/>
              <a:t>هندل</a:t>
            </a:r>
            <a:r>
              <a:rPr lang="fa-IR" sz="1000" dirty="0"/>
              <a:t> "مسیح" و آریا "من می دانم که نجات دهنده من زنده است" را ساخته است.</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523768"/>
          </a:xfrm>
          <a:prstGeom prst="rect">
            <a:avLst/>
          </a:prstGeom>
          <a:noFill/>
        </p:spPr>
        <p:txBody>
          <a:bodyPr wrap="square">
            <a:spAutoFit/>
          </a:bodyPr>
          <a:lstStyle/>
          <a:p>
            <a:pPr algn="r" rtl="1"/>
            <a:r>
              <a:rPr lang="fa-IR" b="1" dirty="0">
                <a:solidFill>
                  <a:srgbClr val="C00000"/>
                </a:solidFill>
              </a:rPr>
              <a:t>آزادی مذهبی</a:t>
            </a:r>
            <a:endParaRPr lang="de-DE" b="1" dirty="0">
              <a:solidFill>
                <a:srgbClr val="C00000"/>
              </a:solidFill>
            </a:endParaRPr>
          </a:p>
          <a:p>
            <a:pPr algn="r" rtl="1"/>
            <a:endParaRPr lang="de-DE" sz="1000" b="1" dirty="0">
              <a:solidFill>
                <a:srgbClr val="2E5C91"/>
              </a:solidFill>
            </a:endParaRPr>
          </a:p>
          <a:p>
            <a:pPr algn="just" rtl="1"/>
            <a:r>
              <a:rPr lang="fa-IR" sz="1000" dirty="0"/>
              <a:t>زمان هایی بود که مردم مجبور بودند به مسیحیت گرویدند. </a:t>
            </a:r>
            <a:r>
              <a:rPr lang="fa-IR" sz="1000" dirty="0" err="1"/>
              <a:t>تئودوسیوس</a:t>
            </a:r>
            <a:r>
              <a:rPr lang="fa-IR" sz="1000" dirty="0"/>
              <a:t> اول در سال ۳۸۰ فرمان داد که همه کارمندان دولت باید مسیحی شوند.</a:t>
            </a:r>
          </a:p>
          <a:p>
            <a:pPr algn="just" rtl="1"/>
            <a:r>
              <a:rPr lang="fa-IR" sz="1000" dirty="0"/>
              <a:t>در زمان </a:t>
            </a:r>
            <a:r>
              <a:rPr lang="fa-IR" sz="1000" dirty="0" err="1"/>
              <a:t>شارلمانی</a:t>
            </a:r>
            <a:r>
              <a:rPr lang="fa-IR" sz="1000" dirty="0"/>
              <a:t>، </a:t>
            </a:r>
            <a:r>
              <a:rPr lang="fa-IR" sz="1000" dirty="0" err="1"/>
              <a:t>ساکسون</a:t>
            </a:r>
            <a:r>
              <a:rPr lang="fa-IR" sz="1000" dirty="0"/>
              <a:t> ها مجبور به بشارت شدند. آزادی عقیده همچنین در </a:t>
            </a:r>
            <a:r>
              <a:rPr lang="fa-IR" sz="1000" dirty="0" err="1"/>
              <a:t>مواردی</a:t>
            </a:r>
            <a:r>
              <a:rPr lang="fa-IR" sz="1000" dirty="0"/>
              <a:t> که افراد به دلیل آموزه های نادرست به زندان افتاده و یا در آتش سوزانده می شدند، نقض می شد، همانطور که در جریان تفتیش عقاید نیز چنین عمل میشد.</a:t>
            </a:r>
            <a:endParaRPr lang="de-DE" sz="1000" dirty="0"/>
          </a:p>
          <a:p>
            <a:pPr algn="just" rtl="1"/>
            <a:endParaRPr lang="de-DE" sz="1000" dirty="0"/>
          </a:p>
          <a:p>
            <a:pPr algn="just" rtl="1"/>
            <a:r>
              <a:rPr lang="fa-IR" sz="1000" dirty="0"/>
              <a:t>با این حال، همیشه مسیحیان بودند که برای آزادی عقیده ایستادگی کردند. </a:t>
            </a:r>
            <a:r>
              <a:rPr lang="fa-IR" sz="1000" dirty="0" err="1"/>
              <a:t>ترتولیان</a:t>
            </a:r>
            <a:r>
              <a:rPr lang="fa-IR" sz="1000" dirty="0"/>
              <a:t> (متوفی ۲۱۲) آن را یک حق اساسی نامید که </a:t>
            </a:r>
            <a:r>
              <a:rPr lang="fa-IR" sz="1000" dirty="0" err="1"/>
              <a:t>هرکس</a:t>
            </a:r>
            <a:r>
              <a:rPr lang="fa-IR" sz="1000" dirty="0"/>
              <a:t> باید خدا را بر اساس عقاید خود پرستش کند.</a:t>
            </a:r>
          </a:p>
          <a:p>
            <a:pPr algn="just" rtl="1"/>
            <a:r>
              <a:rPr lang="fa-IR" sz="1000" dirty="0"/>
              <a:t>مارتین </a:t>
            </a:r>
            <a:r>
              <a:rPr lang="fa-IR" sz="1000" dirty="0" err="1"/>
              <a:t>لوتر</a:t>
            </a:r>
            <a:r>
              <a:rPr lang="fa-IR" sz="1000" dirty="0"/>
              <a:t> در توصیه خود به صلح در جنگ دهقانان اعلام کرد: "بله، مقامات نباید مانع از آنچه کسی می خواهد آموزش دهد و باور کند باشند، خواهی </a:t>
            </a:r>
            <a:r>
              <a:rPr lang="fa-IR" sz="1000" dirty="0" err="1"/>
              <a:t>نجیل</a:t>
            </a:r>
            <a:r>
              <a:rPr lang="fa-IR" sz="1000" dirty="0"/>
              <a:t> باشد یا دروغ.»</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369880"/>
          </a:xfrm>
          <a:prstGeom prst="rect">
            <a:avLst/>
          </a:prstGeom>
          <a:noFill/>
        </p:spPr>
        <p:txBody>
          <a:bodyPr wrap="square">
            <a:spAutoFit/>
          </a:bodyPr>
          <a:lstStyle/>
          <a:p>
            <a:pPr algn="just" rtl="1"/>
            <a:r>
              <a:rPr lang="fa-IR" b="1" dirty="0">
                <a:solidFill>
                  <a:srgbClr val="C00000"/>
                </a:solidFill>
              </a:rPr>
              <a:t>ترجمه کتاب مقدس</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در واکنش به </a:t>
            </a:r>
            <a:r>
              <a:rPr lang="fa-IR" sz="1000" dirty="0" err="1">
                <a:latin typeface="+mj-lt"/>
              </a:rPr>
              <a:t>فعالیت‌های</a:t>
            </a:r>
            <a:r>
              <a:rPr lang="fa-IR" sz="1000" dirty="0">
                <a:latin typeface="+mj-lt"/>
              </a:rPr>
              <a:t> </a:t>
            </a:r>
            <a:r>
              <a:rPr lang="fa-IR" sz="1000" dirty="0" err="1">
                <a:latin typeface="+mj-lt"/>
              </a:rPr>
              <a:t>والدنزیایی‌ها</a:t>
            </a:r>
            <a:r>
              <a:rPr lang="fa-IR" sz="1000" dirty="0">
                <a:latin typeface="+mj-lt"/>
              </a:rPr>
              <a:t> و </a:t>
            </a:r>
            <a:r>
              <a:rPr lang="fa-IR" sz="1000" dirty="0" err="1">
                <a:latin typeface="+mj-lt"/>
              </a:rPr>
              <a:t>کاتارها</a:t>
            </a:r>
            <a:r>
              <a:rPr lang="fa-IR" sz="1000" dirty="0">
                <a:latin typeface="+mj-lt"/>
              </a:rPr>
              <a:t>، شورای تولوز در سال ۱۲۲۹ خواندن کتاب مقدس را ممنوع کرد. حتی مارتین </a:t>
            </a:r>
            <a:r>
              <a:rPr lang="fa-IR" sz="1000" dirty="0" err="1">
                <a:latin typeface="+mj-lt"/>
              </a:rPr>
              <a:t>لوتر</a:t>
            </a:r>
            <a:r>
              <a:rPr lang="fa-IR" sz="1000" dirty="0">
                <a:latin typeface="+mj-lt"/>
              </a:rPr>
              <a:t> قبل از اینکه در دانشگاه </a:t>
            </a:r>
            <a:r>
              <a:rPr lang="fa-IR" sz="1000" dirty="0" err="1">
                <a:latin typeface="+mj-lt"/>
              </a:rPr>
              <a:t>ارفورت</a:t>
            </a:r>
            <a:r>
              <a:rPr lang="fa-IR" sz="1000" dirty="0">
                <a:latin typeface="+mj-lt"/>
              </a:rPr>
              <a:t> دانشجو شود هرگز کتاب مقدس را ندیده بود.</a:t>
            </a:r>
          </a:p>
          <a:p>
            <a:pPr algn="just" rtl="1"/>
            <a:r>
              <a:rPr lang="fa-IR" sz="1000" dirty="0">
                <a:latin typeface="+mj-lt"/>
              </a:rPr>
              <a:t>ترجمه آلمانی او از کتاب مقدس به معنای نقض ممنوعیت ۳۰۰ ساله برای خواندن کتاب مقدس برای افراد غیر عادی بود.</a:t>
            </a:r>
            <a:endParaRPr lang="de-DE" sz="1000" dirty="0">
              <a:latin typeface="+mj-lt"/>
            </a:endParaRPr>
          </a:p>
          <a:p>
            <a:pPr algn="just" rtl="1"/>
            <a:endParaRPr lang="de-DE" sz="1000" dirty="0">
              <a:latin typeface="+mj-lt"/>
            </a:endParaRPr>
          </a:p>
          <a:p>
            <a:pPr algn="just" rtl="1"/>
            <a:r>
              <a:rPr lang="fa-IR" sz="1000" dirty="0" err="1">
                <a:latin typeface="+mj-lt"/>
              </a:rPr>
              <a:t>لوتر</a:t>
            </a:r>
            <a:r>
              <a:rPr lang="fa-IR" sz="1000" dirty="0">
                <a:latin typeface="+mj-lt"/>
              </a:rPr>
              <a:t> نیز مانند سایر </a:t>
            </a:r>
            <a:r>
              <a:rPr lang="fa-IR" sz="1000" dirty="0" err="1">
                <a:latin typeface="+mj-lt"/>
              </a:rPr>
              <a:t>اصلاح‌طلبان</a:t>
            </a:r>
            <a:r>
              <a:rPr lang="fa-IR" sz="1000" dirty="0">
                <a:latin typeface="+mj-lt"/>
              </a:rPr>
              <a:t> قاطعانه متقاعد شده بود که همه باید کتاب مقدس را برای خود بخوانند تا بتوانند اراده و افکار خدا را درک کنند و از آن به عنوان مبنایی برای اعمال خود استفاده کنند. به همین دلیل است که </a:t>
            </a:r>
            <a:r>
              <a:rPr lang="fa-IR" sz="1000" dirty="0" err="1">
                <a:latin typeface="+mj-lt"/>
              </a:rPr>
              <a:t>لوتر</a:t>
            </a:r>
            <a:r>
              <a:rPr lang="fa-IR" sz="1000" dirty="0">
                <a:latin typeface="+mj-lt"/>
              </a:rPr>
              <a:t> کتاب مقدس را به آلمانی ترجمه کرد.</a:t>
            </a:r>
            <a:endParaRPr lang="de-DE" sz="1000" dirty="0">
              <a:latin typeface="+mj-lt"/>
            </a:endParaRPr>
          </a:p>
          <a:p>
            <a:pPr algn="just" rtl="1"/>
            <a:endParaRPr lang="de-DE" sz="1000" dirty="0">
              <a:latin typeface="+mj-lt"/>
            </a:endParaRPr>
          </a:p>
          <a:p>
            <a:pPr algn="just" rtl="1"/>
            <a:endParaRPr lang="de-DE" sz="1000" dirty="0">
              <a:latin typeface="+mj-lt"/>
            </a:endParaRPr>
          </a:p>
        </p:txBody>
      </p:sp>
      <p:pic>
        <p:nvPicPr>
          <p:cNvPr id="3" name="Grafik 2">
            <a:extLst>
              <a:ext uri="{FF2B5EF4-FFF2-40B4-BE49-F238E27FC236}">
                <a16:creationId xmlns:a16="http://schemas.microsoft.com/office/drawing/2014/main" id="{310590A1-3909-B64D-B94E-7AF7AAA6201A}"/>
              </a:ext>
            </a:extLst>
          </p:cNvPr>
          <p:cNvPicPr>
            <a:picLocks noChangeAspect="1"/>
          </p:cNvPicPr>
          <p:nvPr/>
        </p:nvPicPr>
        <p:blipFill>
          <a:blip r:embed="rId3"/>
          <a:stretch>
            <a:fillRect/>
          </a:stretch>
        </p:blipFill>
        <p:spPr>
          <a:xfrm>
            <a:off x="766575" y="0"/>
            <a:ext cx="10658850" cy="3833881"/>
          </a:xfrm>
          <a:prstGeom prst="rect">
            <a:avLst/>
          </a:prstGeom>
        </p:spPr>
      </p:pic>
    </p:spTree>
    <p:extLst>
      <p:ext uri="{BB962C8B-B14F-4D97-AF65-F5344CB8AC3E}">
        <p14:creationId xmlns:p14="http://schemas.microsoft.com/office/powerpoint/2010/main" val="2711663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2416046"/>
          </a:xfrm>
          <a:prstGeom prst="rect">
            <a:avLst/>
          </a:prstGeom>
          <a:noFill/>
        </p:spPr>
        <p:txBody>
          <a:bodyPr wrap="square">
            <a:spAutoFit/>
          </a:bodyPr>
          <a:lstStyle/>
          <a:p>
            <a:pPr algn="just" rtl="1"/>
            <a:r>
              <a:rPr lang="fa-IR" b="1" dirty="0">
                <a:solidFill>
                  <a:srgbClr val="C00000"/>
                </a:solidFill>
              </a:rPr>
              <a:t>ادبیات</a:t>
            </a:r>
            <a:endParaRPr lang="de-DE" b="1" dirty="0">
              <a:solidFill>
                <a:srgbClr val="C00000"/>
              </a:solidFill>
            </a:endParaRPr>
          </a:p>
          <a:p>
            <a:pPr algn="just" rtl="1"/>
            <a:endParaRPr lang="fa-IR" sz="1000" b="1" dirty="0">
              <a:solidFill>
                <a:srgbClr val="C00000"/>
              </a:solidFill>
            </a:endParaRPr>
          </a:p>
          <a:p>
            <a:pPr algn="just" rtl="1"/>
            <a:r>
              <a:rPr lang="fa-IR" sz="900" dirty="0"/>
              <a:t>ادبیات اغلب احساسات و تفکرات زمانه را منعکس </a:t>
            </a:r>
            <a:r>
              <a:rPr lang="fa-IR" sz="900" dirty="0" err="1"/>
              <a:t>می‌کند</a:t>
            </a:r>
            <a:r>
              <a:rPr lang="fa-IR" sz="900" dirty="0"/>
              <a:t> و افکار و احساسات را در </a:t>
            </a:r>
            <a:r>
              <a:rPr lang="fa-IR" sz="900" dirty="0" err="1"/>
              <a:t>قالب‌بندی‌هایی</a:t>
            </a:r>
            <a:r>
              <a:rPr lang="fa-IR" sz="900" dirty="0"/>
              <a:t> به </a:t>
            </a:r>
            <a:r>
              <a:rPr lang="fa-IR" sz="900" dirty="0" err="1"/>
              <a:t>نسل‌های</a:t>
            </a:r>
            <a:r>
              <a:rPr lang="fa-IR" sz="900" dirty="0"/>
              <a:t> مختلف منتقل </a:t>
            </a:r>
            <a:r>
              <a:rPr lang="fa-IR" sz="900" dirty="0" err="1"/>
              <a:t>می‌کند</a:t>
            </a:r>
            <a:r>
              <a:rPr lang="fa-IR" sz="900" dirty="0"/>
              <a:t>. ادبیات مسیحی همواره تأثیر زیادی داشته است.</a:t>
            </a:r>
          </a:p>
          <a:p>
            <a:pPr algn="just" rtl="1"/>
            <a:r>
              <a:rPr lang="fa-IR" sz="900" dirty="0"/>
              <a:t>کتاب مقدس بدون شک بزرگترین اثر ادبی تمام دوران است. این کتاب محبوب ترین است. کتاب مقدس یا بخشهایی از کتاب مقدس به بیش از ۲۴۰۰ زبان ترجمه شده است.</a:t>
            </a:r>
            <a:endParaRPr lang="de-DE" sz="900" dirty="0"/>
          </a:p>
          <a:p>
            <a:pPr algn="just" rtl="1"/>
            <a:endParaRPr lang="de-DE" sz="900" dirty="0"/>
          </a:p>
          <a:p>
            <a:pPr algn="just" rtl="1"/>
            <a:r>
              <a:rPr lang="fa-IR" sz="1000" dirty="0"/>
              <a:t>ترجمه انجیل توسط مارتین </a:t>
            </a:r>
            <a:r>
              <a:rPr lang="fa-IR" sz="1000" dirty="0" err="1"/>
              <a:t>لوتر</a:t>
            </a:r>
            <a:r>
              <a:rPr lang="fa-IR" sz="1000" dirty="0"/>
              <a:t> برای اولین بار یک زبان نوشتاری آلمانی یکسان ایجاد کرد. عبارات و اصطلاحات </a:t>
            </a:r>
            <a:r>
              <a:rPr lang="fa-IR" sz="1000" dirty="0" err="1"/>
              <a:t>بی‌شماری</a:t>
            </a:r>
            <a:r>
              <a:rPr lang="fa-IR" sz="1000" dirty="0"/>
              <a:t> که امروزه هنوز مورد استفاده قرار </a:t>
            </a:r>
            <a:r>
              <a:rPr lang="fa-IR" sz="1000" dirty="0" err="1"/>
              <a:t>می‌گیرند</a:t>
            </a:r>
            <a:r>
              <a:rPr lang="fa-IR" sz="1000" dirty="0"/>
              <a:t>، ریشه در کتاب مقدس دارند. سایر آثار مسیحی نیز تأثیر زیادی بر زمان خود داشتند، مانند اعترافات، که در آن پدر کلیسا، </a:t>
            </a:r>
            <a:r>
              <a:rPr lang="fa-IR" sz="1000" dirty="0" err="1"/>
              <a:t>آگوستین</a:t>
            </a:r>
            <a:r>
              <a:rPr lang="fa-IR" sz="1000" dirty="0"/>
              <a:t>، گرویدن رادیکال خود به مسیحیت را توصیف می کند.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677656"/>
          </a:xfrm>
          <a:prstGeom prst="rect">
            <a:avLst/>
          </a:prstGeom>
          <a:noFill/>
        </p:spPr>
        <p:txBody>
          <a:bodyPr wrap="square">
            <a:spAutoFit/>
          </a:bodyPr>
          <a:lstStyle/>
          <a:p>
            <a:pPr algn="r" rtl="1"/>
            <a:r>
              <a:rPr lang="fa-IR" b="1" dirty="0">
                <a:solidFill>
                  <a:srgbClr val="C00000"/>
                </a:solidFill>
              </a:rPr>
              <a:t>اخلاق کاری</a:t>
            </a:r>
            <a:endParaRPr lang="de-DE" b="1" dirty="0">
              <a:solidFill>
                <a:srgbClr val="C00000"/>
              </a:solidFill>
            </a:endParaRPr>
          </a:p>
          <a:p>
            <a:pPr algn="r" rtl="1"/>
            <a:endParaRPr lang="de-DE" sz="1000" b="1" dirty="0">
              <a:solidFill>
                <a:srgbClr val="2E5C91"/>
              </a:solidFill>
            </a:endParaRPr>
          </a:p>
          <a:p>
            <a:pPr algn="just" rtl="1"/>
            <a:r>
              <a:rPr lang="fa-IR" sz="1000" dirty="0" err="1"/>
              <a:t>ارزش‌های</a:t>
            </a:r>
            <a:r>
              <a:rPr lang="fa-IR" sz="1000" dirty="0"/>
              <a:t> مسیحیت اغلب با فرهنگ عمومی در تضاد بود. همین امر در مورد ارزیابی انجام کارها نیز صدق می کند. برای رومیان و یونانیان این امر، عامل یک شر اجتناب ناپذیر بود. کار بدنی تنها برای بردگان بود و  نه برای شهروندان آزاد. به همین دلیل بود که در آتن تعداد بردگان پنج برابر بیشتر از شهروندان آزاد بودند.</a:t>
            </a:r>
          </a:p>
          <a:p>
            <a:pPr algn="just" rtl="1"/>
            <a:r>
              <a:rPr lang="fa-IR" sz="1000" dirty="0"/>
              <a:t>از سوی دیگر، برای مسیحیان، کار اساساً چیزی محترمانه و مورد رضایت خداوند بود.</a:t>
            </a:r>
            <a:endParaRPr lang="de-DE" sz="1000" dirty="0"/>
          </a:p>
          <a:p>
            <a:pPr algn="just" rtl="1"/>
            <a:endParaRPr lang="de-DE" sz="1000" dirty="0"/>
          </a:p>
          <a:p>
            <a:pPr algn="just" rtl="1"/>
            <a:r>
              <a:rPr lang="fa-IR" sz="1000" dirty="0"/>
              <a:t>قدردانی از کار نیز از جانب مارتین </a:t>
            </a:r>
            <a:r>
              <a:rPr lang="fa-IR" sz="1000" dirty="0" err="1"/>
              <a:t>لوتر</a:t>
            </a:r>
            <a:r>
              <a:rPr lang="fa-IR" sz="1000" dirty="0"/>
              <a:t> حاصل شد، که همه کارها را خدمتی برای خدا می دانست: نه تنها کشیش یا راهب را خدا فرا می خواند، بلکه </a:t>
            </a:r>
            <a:r>
              <a:rPr lang="fa-IR" sz="1000" dirty="0" err="1"/>
              <a:t>کفاش</a:t>
            </a:r>
            <a:r>
              <a:rPr lang="fa-IR" sz="1000" dirty="0"/>
              <a:t> و خدمتکار را نیز فرا می خواند. کار یک وظیفه مسیحی بود.</a:t>
            </a:r>
          </a:p>
          <a:p>
            <a:pPr algn="just" rtl="1"/>
            <a:r>
              <a:rPr lang="fa-IR" sz="1000" dirty="0"/>
              <a:t>اخلاق کاری مسیحی کمک </a:t>
            </a:r>
            <a:r>
              <a:rPr lang="fa-IR" sz="1000" dirty="0" err="1"/>
              <a:t>می‌کند</a:t>
            </a:r>
            <a:r>
              <a:rPr lang="fa-IR" sz="1000" dirty="0"/>
              <a:t> تا در کشورهایی که مسیحیت شکل </a:t>
            </a:r>
            <a:r>
              <a:rPr lang="fa-IR" sz="1000" dirty="0" err="1"/>
              <a:t>گرفته‌اند</a:t>
            </a:r>
            <a:r>
              <a:rPr lang="fa-IR" sz="1000" dirty="0"/>
              <a:t>، رونق پیدا شود.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523768"/>
          </a:xfrm>
          <a:prstGeom prst="rect">
            <a:avLst/>
          </a:prstGeom>
          <a:noFill/>
        </p:spPr>
        <p:txBody>
          <a:bodyPr wrap="square">
            <a:spAutoFit/>
          </a:bodyPr>
          <a:lstStyle/>
          <a:p>
            <a:pPr algn="just" rtl="1"/>
            <a:r>
              <a:rPr lang="fa-IR" b="1" dirty="0">
                <a:solidFill>
                  <a:srgbClr val="C00000"/>
                </a:solidFill>
              </a:rPr>
              <a:t>آموزش و پرورش اجباری</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مدارس قبل از اصلاحات وجود داشته است. با این حال، این امکان تنها گروهی چند از کودکان در نظر گرفته شده است.</a:t>
            </a:r>
          </a:p>
          <a:p>
            <a:pPr algn="just" rtl="1"/>
            <a:r>
              <a:rPr lang="fa-IR" sz="1000" dirty="0">
                <a:latin typeface="+mj-lt"/>
              </a:rPr>
              <a:t>مارتین </a:t>
            </a:r>
            <a:r>
              <a:rPr lang="fa-IR" sz="1000" dirty="0" err="1">
                <a:latin typeface="+mj-lt"/>
              </a:rPr>
              <a:t>لوتر</a:t>
            </a:r>
            <a:r>
              <a:rPr lang="fa-IR" sz="1000" dirty="0">
                <a:latin typeface="+mj-lt"/>
              </a:rPr>
              <a:t> و فیلیپ </a:t>
            </a:r>
            <a:r>
              <a:rPr lang="fa-IR" sz="1000" dirty="0" err="1">
                <a:latin typeface="+mj-lt"/>
              </a:rPr>
              <a:t>ملانچتون</a:t>
            </a:r>
            <a:r>
              <a:rPr lang="fa-IR" sz="1000" dirty="0">
                <a:latin typeface="+mj-lt"/>
              </a:rPr>
              <a:t> تغییرات بزرگی را به وجود آوردند. آنها دریافتند که بخش بزرگی از جمعیت روستایی </a:t>
            </a:r>
            <a:r>
              <a:rPr lang="fa-IR" sz="1000" dirty="0" err="1">
                <a:latin typeface="+mj-lt"/>
              </a:rPr>
              <a:t>نمی</a:t>
            </a:r>
            <a:r>
              <a:rPr lang="fa-IR" sz="1000" dirty="0">
                <a:latin typeface="+mj-lt"/>
              </a:rPr>
              <a:t> توانند بخوانند و بنویسند. برای رفع این وضعیت، آنها خواستار راه اندازی مدارس و معرفی مدارس اجباری شدند.</a:t>
            </a:r>
            <a:endParaRPr lang="de-DE" sz="1000" dirty="0">
              <a:latin typeface="+mj-lt"/>
            </a:endParaRPr>
          </a:p>
          <a:p>
            <a:pPr algn="just" rtl="1"/>
            <a:endParaRPr lang="de-DE" sz="1000" dirty="0">
              <a:latin typeface="+mj-lt"/>
            </a:endParaRPr>
          </a:p>
          <a:p>
            <a:pPr algn="just" rtl="1"/>
            <a:r>
              <a:rPr lang="fa-IR" sz="1000" dirty="0">
                <a:latin typeface="+mj-lt"/>
              </a:rPr>
              <a:t>در ۱۶۹۵ آگوست هرمان </a:t>
            </a:r>
            <a:r>
              <a:rPr lang="fa-IR" sz="1000" dirty="0" err="1">
                <a:latin typeface="+mj-lt"/>
              </a:rPr>
              <a:t>فرانکه</a:t>
            </a:r>
            <a:r>
              <a:rPr lang="fa-IR" sz="1000" dirty="0">
                <a:latin typeface="+mj-lt"/>
              </a:rPr>
              <a:t> شروع به آموزش به کودکان فقیر و یتیم در هاله آن در سالها کرد و برای تحصیل اجباری مبارزات انتخاباتی زیادی انجام داد.</a:t>
            </a:r>
          </a:p>
          <a:p>
            <a:pPr algn="just" rtl="1"/>
            <a:r>
              <a:rPr lang="fa-IR" sz="1000" dirty="0" err="1">
                <a:latin typeface="+mj-lt"/>
              </a:rPr>
              <a:t>دوک</a:t>
            </a:r>
            <a:r>
              <a:rPr lang="fa-IR" sz="1000" dirty="0">
                <a:latin typeface="+mj-lt"/>
              </a:rPr>
              <a:t> </a:t>
            </a:r>
            <a:r>
              <a:rPr lang="fa-IR" sz="1000" dirty="0" err="1">
                <a:latin typeface="+mj-lt"/>
              </a:rPr>
              <a:t>فالتز-زوایبروکن</a:t>
            </a:r>
            <a:r>
              <a:rPr lang="fa-IR" sz="1000" dirty="0">
                <a:latin typeface="+mj-lt"/>
              </a:rPr>
              <a:t> که به آیین </a:t>
            </a:r>
            <a:r>
              <a:rPr lang="fa-IR" sz="1000" dirty="0" err="1">
                <a:latin typeface="+mj-lt"/>
              </a:rPr>
              <a:t>کالوین</a:t>
            </a:r>
            <a:r>
              <a:rPr lang="fa-IR" sz="1000" dirty="0">
                <a:latin typeface="+mj-lt"/>
              </a:rPr>
              <a:t> گروید، اولین شاهزاده ای بود که آموزش اجباری را در </a:t>
            </a:r>
            <a:r>
              <a:rPr lang="fa-IR" sz="1000" dirty="0" err="1">
                <a:latin typeface="+mj-lt"/>
              </a:rPr>
              <a:t>دوک</a:t>
            </a:r>
            <a:r>
              <a:rPr lang="fa-IR" sz="1000" dirty="0">
                <a:latin typeface="+mj-lt"/>
              </a:rPr>
              <a:t> نشین خود معرفی کرد.</a:t>
            </a:r>
            <a:endParaRPr lang="de-DE" sz="1000" dirty="0">
              <a:latin typeface="+mj-lt"/>
            </a:endParaRPr>
          </a:p>
          <a:p>
            <a:pPr algn="just" rtl="1"/>
            <a:endParaRPr lang="de-DE" sz="1000" dirty="0">
              <a:latin typeface="+mj-lt"/>
            </a:endParaRPr>
          </a:p>
        </p:txBody>
      </p:sp>
      <p:pic>
        <p:nvPicPr>
          <p:cNvPr id="5" name="Grafik 4">
            <a:extLst>
              <a:ext uri="{FF2B5EF4-FFF2-40B4-BE49-F238E27FC236}">
                <a16:creationId xmlns:a16="http://schemas.microsoft.com/office/drawing/2014/main" id="{FAD07CAF-E2A0-464F-B9F8-906EC500FAA9}"/>
              </a:ext>
            </a:extLst>
          </p:cNvPr>
          <p:cNvPicPr>
            <a:picLocks noChangeAspect="1"/>
          </p:cNvPicPr>
          <p:nvPr/>
        </p:nvPicPr>
        <p:blipFill>
          <a:blip r:embed="rId3"/>
          <a:stretch>
            <a:fillRect/>
          </a:stretch>
        </p:blipFill>
        <p:spPr>
          <a:xfrm>
            <a:off x="766575" y="0"/>
            <a:ext cx="10658850" cy="3852597"/>
          </a:xfrm>
          <a:prstGeom prst="rect">
            <a:avLst/>
          </a:prstGeom>
        </p:spPr>
      </p:pic>
    </p:spTree>
    <p:extLst>
      <p:ext uri="{BB962C8B-B14F-4D97-AF65-F5344CB8AC3E}">
        <p14:creationId xmlns:p14="http://schemas.microsoft.com/office/powerpoint/2010/main" val="84599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1846659"/>
          </a:xfrm>
          <a:prstGeom prst="rect">
            <a:avLst/>
          </a:prstGeom>
          <a:noFill/>
        </p:spPr>
        <p:txBody>
          <a:bodyPr wrap="square">
            <a:spAutoFit/>
          </a:bodyPr>
          <a:lstStyle/>
          <a:p>
            <a:pPr algn="just" rtl="1"/>
            <a:r>
              <a:rPr lang="fa-IR" b="1" dirty="0">
                <a:solidFill>
                  <a:srgbClr val="C00000"/>
                </a:solidFill>
              </a:rPr>
              <a:t>بیمه اجتماعی</a:t>
            </a:r>
            <a:endParaRPr lang="de-DE" b="1" dirty="0">
              <a:solidFill>
                <a:srgbClr val="C00000"/>
              </a:solidFill>
            </a:endParaRPr>
          </a:p>
          <a:p>
            <a:pPr algn="just" rtl="1"/>
            <a:endParaRPr lang="fa-IR" sz="1000" b="1" dirty="0">
              <a:solidFill>
                <a:srgbClr val="C00000"/>
              </a:solidFill>
            </a:endParaRPr>
          </a:p>
          <a:p>
            <a:pPr algn="just" rtl="1"/>
            <a:r>
              <a:rPr lang="fa-IR" sz="900" dirty="0"/>
              <a:t>مارتین </a:t>
            </a:r>
            <a:r>
              <a:rPr lang="fa-IR" sz="900" dirty="0" err="1"/>
              <a:t>لوتر</a:t>
            </a:r>
            <a:r>
              <a:rPr lang="fa-IR" sz="900" dirty="0"/>
              <a:t> قبلاً ایده معرفی یک سیستم بیمه اجتماعی را داشت. او طرفداری حاکمانی را میکرد که به فقرا حق مراقبت میدادند و جوامع کلیسا را ترغیب کرد که به اصطلاح </a:t>
            </a:r>
            <a:r>
              <a:rPr lang="fa-IR" sz="900" dirty="0" err="1"/>
              <a:t>وجوهی</a:t>
            </a:r>
            <a:r>
              <a:rPr lang="fa-IR" sz="900" dirty="0"/>
              <a:t> را برای فقیران اعلام  کنند.</a:t>
            </a:r>
          </a:p>
          <a:p>
            <a:pPr algn="just" rtl="1"/>
            <a:endParaRPr lang="de-DE" sz="900" dirty="0"/>
          </a:p>
          <a:p>
            <a:pPr algn="just" rtl="1"/>
            <a:r>
              <a:rPr lang="fa-IR" sz="1000" dirty="0"/>
              <a:t>بر این اساس، «پدر تقوا»، فیلیپ-</a:t>
            </a:r>
            <a:r>
              <a:rPr lang="fa-IR" sz="1000" dirty="0" err="1"/>
              <a:t>ژاکوب</a:t>
            </a:r>
            <a:r>
              <a:rPr lang="fa-IR" sz="1000" dirty="0"/>
              <a:t> </a:t>
            </a:r>
            <a:r>
              <a:rPr lang="fa-IR" sz="1000" dirty="0" err="1"/>
              <a:t>اسپنر</a:t>
            </a:r>
            <a:r>
              <a:rPr lang="fa-IR" sz="1000" dirty="0"/>
              <a:t> (۱۶۳۵-۱۷۰۵)، طرحی را برای تأمین زندگی بر مبنای قانون تدوین کرد و نظم فقیرانه شهری را در برلین و فرانکفورت معرفی کرد.</a:t>
            </a:r>
          </a:p>
          <a:p>
            <a:pPr algn="just" rtl="1"/>
            <a:r>
              <a:rPr lang="fa-IR" sz="1000" dirty="0"/>
              <a:t>بیمه درمانی قانونی در سراسر آلمان در سال ۱۸۸۳ توسط صدراعظم </a:t>
            </a:r>
            <a:r>
              <a:rPr lang="fa-IR" sz="1000" dirty="0" err="1"/>
              <a:t>بیسمارک</a:t>
            </a:r>
            <a:r>
              <a:rPr lang="fa-IR" sz="1000" dirty="0"/>
              <a:t> در آلمان ارائه شد.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215991"/>
          </a:xfrm>
          <a:prstGeom prst="rect">
            <a:avLst/>
          </a:prstGeom>
          <a:noFill/>
        </p:spPr>
        <p:txBody>
          <a:bodyPr wrap="square">
            <a:spAutoFit/>
          </a:bodyPr>
          <a:lstStyle/>
          <a:p>
            <a:pPr algn="r" rtl="1"/>
            <a:r>
              <a:rPr lang="fa-IR" b="1" dirty="0">
                <a:solidFill>
                  <a:srgbClr val="C00000"/>
                </a:solidFill>
              </a:rPr>
              <a:t>آموزش و پرورش</a:t>
            </a:r>
            <a:endParaRPr lang="de-DE" b="1" dirty="0">
              <a:solidFill>
                <a:srgbClr val="C00000"/>
              </a:solidFill>
            </a:endParaRPr>
          </a:p>
          <a:p>
            <a:pPr algn="r" rtl="1"/>
            <a:endParaRPr lang="de-DE" sz="1000" b="1" dirty="0">
              <a:solidFill>
                <a:srgbClr val="2E5C91"/>
              </a:solidFill>
            </a:endParaRPr>
          </a:p>
          <a:p>
            <a:pPr algn="just" rtl="1"/>
            <a:r>
              <a:rPr lang="fa-IR" sz="1000" dirty="0"/>
              <a:t>انگیزه های قوی برای آموزش از تقوا سرچشمه می گیرد. آگوست هرمان فرانک (۱۶۶۳ - ۱۷۲۷) در ابتدا مدرسه ای برای فقرا تأسیس کرد. آموزش و کمک های مادی ابزار او برای غلبه بر فقر در هاله در آن سالها بود. بعداً سطوح عالی دبیرستان و اولین دانشکده تربیت معلم را بنا کرد.</a:t>
            </a:r>
            <a:endParaRPr lang="de-DE" sz="1000" dirty="0"/>
          </a:p>
          <a:p>
            <a:pPr algn="just" rtl="1"/>
            <a:endParaRPr lang="de-DE" sz="1000" dirty="0"/>
          </a:p>
          <a:p>
            <a:pPr algn="just" rtl="1"/>
            <a:r>
              <a:rPr lang="fa-IR" sz="1000" dirty="0" err="1"/>
              <a:t>فرانکه</a:t>
            </a:r>
            <a:r>
              <a:rPr lang="fa-IR" sz="1000" dirty="0"/>
              <a:t> اولین کسی بود که به اصطلاح «درس های زندگی واقعی» را معرفی کرد و هزاران شی را برای تصویرسازی جمع آوری کرد. کمتر از ۳۰ دستگاه تراش در مدارس او وجود نداشت. همچنین یک رصدخانه مدرسه راه اندازی شد. اهمیت اصلاحات آموزشی او را از این واقعیت نیز می توان دریافت که مدرسه اجباری به پیشنهاد </a:t>
            </a:r>
            <a:r>
              <a:rPr lang="fa-IR" sz="1000" dirty="0" err="1"/>
              <a:t>فرانکه</a:t>
            </a:r>
            <a:r>
              <a:rPr lang="fa-IR" sz="1000" dirty="0"/>
              <a:t> معرفی شد.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215991"/>
          </a:xfrm>
          <a:prstGeom prst="rect">
            <a:avLst/>
          </a:prstGeom>
          <a:noFill/>
        </p:spPr>
        <p:txBody>
          <a:bodyPr wrap="square">
            <a:spAutoFit/>
          </a:bodyPr>
          <a:lstStyle/>
          <a:p>
            <a:pPr algn="just" rtl="1"/>
            <a:r>
              <a:rPr lang="fa-IR" b="1" dirty="0">
                <a:solidFill>
                  <a:srgbClr val="C00000"/>
                </a:solidFill>
              </a:rPr>
              <a:t>پرورشگاه ها</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در حدود سال ۳۱۳ پس از میلاد اولین یتیم خانه ها تأسیس شد. آنها معمولاً در کنار </a:t>
            </a:r>
            <a:r>
              <a:rPr lang="fa-IR" sz="1000" dirty="0" err="1">
                <a:latin typeface="+mj-lt"/>
              </a:rPr>
              <a:t>کلیساها</a:t>
            </a:r>
            <a:r>
              <a:rPr lang="fa-IR" sz="1000" dirty="0">
                <a:latin typeface="+mj-lt"/>
              </a:rPr>
              <a:t> و بیمارستان ها ساخته می شدند. در قرن دوازدهم، </a:t>
            </a:r>
            <a:r>
              <a:rPr lang="fa-IR" sz="1000" dirty="0" err="1">
                <a:latin typeface="+mj-lt"/>
              </a:rPr>
              <a:t>صلیبیون</a:t>
            </a:r>
            <a:r>
              <a:rPr lang="fa-IR" sz="1000" dirty="0">
                <a:latin typeface="+mj-lt"/>
              </a:rPr>
              <a:t> دستور داد </a:t>
            </a:r>
            <a:r>
              <a:rPr lang="fa-IR" sz="1000" dirty="0" err="1">
                <a:latin typeface="+mj-lt"/>
              </a:rPr>
              <a:t>خانه‌هایی</a:t>
            </a:r>
            <a:r>
              <a:rPr lang="fa-IR" sz="1000" dirty="0">
                <a:latin typeface="+mj-lt"/>
              </a:rPr>
              <a:t> برای یتیمان در فلسطین تأسیس کنند. بسیاری از صومعه ها نیز یتیمان را پذیرفتند.</a:t>
            </a:r>
            <a:endParaRPr lang="de-DE" sz="1000" dirty="0">
              <a:latin typeface="+mj-lt"/>
            </a:endParaRPr>
          </a:p>
          <a:p>
            <a:pPr algn="just" rtl="1"/>
            <a:endParaRPr lang="de-DE" sz="1000" dirty="0">
              <a:latin typeface="+mj-lt"/>
            </a:endParaRPr>
          </a:p>
          <a:p>
            <a:pPr algn="just" rtl="1"/>
            <a:r>
              <a:rPr lang="fa-IR" sz="1000" dirty="0">
                <a:latin typeface="+mj-lt"/>
              </a:rPr>
              <a:t>آگوست هرمان </a:t>
            </a:r>
            <a:r>
              <a:rPr lang="fa-IR" sz="1000" dirty="0" err="1">
                <a:latin typeface="+mj-lt"/>
              </a:rPr>
              <a:t>فرانکه</a:t>
            </a:r>
            <a:r>
              <a:rPr lang="fa-IR" sz="1000" dirty="0">
                <a:latin typeface="+mj-lt"/>
              </a:rPr>
              <a:t> (۱۶۶۳-۱۷۲۷) آغازگر دین داری، آموزش و مراقبت از کودکان بود که در سال ۱۶۹۸ کار خود را آغاز کرد. او یک یتیم خانه ساخت و در عرض ۳۰ سال مدرسه و ساختمان های مسکونی </a:t>
            </a:r>
            <a:r>
              <a:rPr lang="fa-IR" sz="1000" dirty="0" err="1">
                <a:latin typeface="+mj-lt"/>
              </a:rPr>
              <a:t>بوجود</a:t>
            </a:r>
            <a:r>
              <a:rPr lang="fa-IR" sz="1000" dirty="0">
                <a:latin typeface="+mj-lt"/>
              </a:rPr>
              <a:t> </a:t>
            </a:r>
            <a:r>
              <a:rPr lang="fa-IR" sz="1000" dirty="0" err="1">
                <a:latin typeface="+mj-lt"/>
              </a:rPr>
              <a:t>أمدند</a:t>
            </a:r>
            <a:r>
              <a:rPr lang="fa-IR" sz="1000" dirty="0">
                <a:latin typeface="+mj-lt"/>
              </a:rPr>
              <a:t> که در آنها ۲۵۰۰ کودک زندگی می کردند.</a:t>
            </a:r>
          </a:p>
          <a:p>
            <a:pPr algn="just" rtl="1"/>
            <a:r>
              <a:rPr lang="fa-IR" sz="1000" dirty="0" err="1">
                <a:latin typeface="+mj-lt"/>
              </a:rPr>
              <a:t>گئورگ</a:t>
            </a:r>
            <a:r>
              <a:rPr lang="fa-IR" sz="1000" dirty="0">
                <a:latin typeface="+mj-lt"/>
              </a:rPr>
              <a:t> مولر (۱۸۰۹ - ۱۸۹۸) به عنوان "پدر یتیم </a:t>
            </a:r>
            <a:r>
              <a:rPr lang="fa-IR" sz="1000" dirty="0" err="1">
                <a:latin typeface="+mj-lt"/>
              </a:rPr>
              <a:t>بریستول</a:t>
            </a:r>
            <a:r>
              <a:rPr lang="fa-IR" sz="1000" dirty="0">
                <a:latin typeface="+mj-lt"/>
              </a:rPr>
              <a:t>" شناخته می شود.</a:t>
            </a:r>
            <a:endParaRPr lang="de-DE" sz="1000" dirty="0">
              <a:latin typeface="+mj-lt"/>
            </a:endParaRPr>
          </a:p>
        </p:txBody>
      </p:sp>
      <p:pic>
        <p:nvPicPr>
          <p:cNvPr id="2" name="Grafik 1">
            <a:extLst>
              <a:ext uri="{FF2B5EF4-FFF2-40B4-BE49-F238E27FC236}">
                <a16:creationId xmlns:a16="http://schemas.microsoft.com/office/drawing/2014/main" id="{9D3CF2BD-A26C-3544-A9D5-2CDAA33B946C}"/>
              </a:ext>
            </a:extLst>
          </p:cNvPr>
          <p:cNvPicPr>
            <a:picLocks noChangeAspect="1"/>
          </p:cNvPicPr>
          <p:nvPr/>
        </p:nvPicPr>
        <p:blipFill>
          <a:blip r:embed="rId3"/>
          <a:stretch>
            <a:fillRect/>
          </a:stretch>
        </p:blipFill>
        <p:spPr>
          <a:xfrm>
            <a:off x="769433" y="0"/>
            <a:ext cx="10653133" cy="3852597"/>
          </a:xfrm>
          <a:prstGeom prst="rect">
            <a:avLst/>
          </a:prstGeom>
        </p:spPr>
      </p:pic>
    </p:spTree>
    <p:extLst>
      <p:ext uri="{BB962C8B-B14F-4D97-AF65-F5344CB8AC3E}">
        <p14:creationId xmlns:p14="http://schemas.microsoft.com/office/powerpoint/2010/main" val="248457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03976802-0CAE-BE47-A68B-D98F7455DFCF}"/>
              </a:ext>
            </a:extLst>
          </p:cNvPr>
          <p:cNvSpPr/>
          <p:nvPr/>
        </p:nvSpPr>
        <p:spPr>
          <a:xfrm>
            <a:off x="0" y="-48449"/>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27" name="Rechteck 26">
            <a:extLst>
              <a:ext uri="{FF2B5EF4-FFF2-40B4-BE49-F238E27FC236}">
                <a16:creationId xmlns:a16="http://schemas.microsoft.com/office/drawing/2014/main" id="{647452FA-5301-DE48-A458-158128FE933F}"/>
              </a:ext>
            </a:extLst>
          </p:cNvPr>
          <p:cNvSpPr/>
          <p:nvPr/>
        </p:nvSpPr>
        <p:spPr>
          <a:xfrm>
            <a:off x="3872118" y="45720"/>
            <a:ext cx="6442151" cy="6812279"/>
          </a:xfrm>
          <a:prstGeom prst="rect">
            <a:avLst/>
          </a:prstGeom>
          <a:gradFill flip="none" rotWithShape="1">
            <a:gsLst>
              <a:gs pos="30000">
                <a:srgbClr val="7DD4F9"/>
              </a:gs>
              <a:gs pos="94000">
                <a:srgbClr val="7DD4F9">
                  <a:alpha val="53000"/>
                  <a:lumMod val="56000"/>
                  <a:lumOff val="44000"/>
                </a:srgbClr>
              </a:gs>
              <a:gs pos="49000">
                <a:srgbClr val="7DD4F9"/>
              </a:gs>
              <a:gs pos="0">
                <a:srgbClr val="10B6F0"/>
              </a:gs>
              <a:gs pos="46000">
                <a:srgbClr val="7DD4F9"/>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a:solidFill>
                <a:srgbClr val="E8DD16"/>
              </a:solidFill>
            </a:endParaRPr>
          </a:p>
        </p:txBody>
      </p:sp>
      <p:grpSp>
        <p:nvGrpSpPr>
          <p:cNvPr id="28" name="Group 25977">
            <a:extLst>
              <a:ext uri="{FF2B5EF4-FFF2-40B4-BE49-F238E27FC236}">
                <a16:creationId xmlns:a16="http://schemas.microsoft.com/office/drawing/2014/main" id="{6FDC5A27-9793-7947-AE7D-4427EBC51FD0}"/>
              </a:ext>
            </a:extLst>
          </p:cNvPr>
          <p:cNvGrpSpPr/>
          <p:nvPr/>
        </p:nvGrpSpPr>
        <p:grpSpPr>
          <a:xfrm>
            <a:off x="496628" y="1219200"/>
            <a:ext cx="3656550" cy="703986"/>
            <a:chOff x="660375" y="690097"/>
            <a:chExt cx="2505857" cy="1126158"/>
          </a:xfrm>
        </p:grpSpPr>
        <p:sp>
          <p:nvSpPr>
            <p:cNvPr id="32" name="Rectangle 84">
              <a:extLst>
                <a:ext uri="{FF2B5EF4-FFF2-40B4-BE49-F238E27FC236}">
                  <a16:creationId xmlns:a16="http://schemas.microsoft.com/office/drawing/2014/main" id="{21BEEECC-F948-7E44-9052-9FD7F499C06C}"/>
                </a:ext>
              </a:extLst>
            </p:cNvPr>
            <p:cNvSpPr/>
            <p:nvPr/>
          </p:nvSpPr>
          <p:spPr>
            <a:xfrm rot="-5399999">
              <a:off x="679965" y="670507"/>
              <a:ext cx="555504" cy="594683"/>
            </a:xfrm>
            <a:prstGeom prst="rect">
              <a:avLst/>
            </a:prstGeom>
            <a:ln>
              <a:noFill/>
            </a:ln>
          </p:spPr>
          <p:txBody>
            <a:bodyPr vert="horz" lIns="0" tIns="0" rIns="0" bIns="0" rtlCol="0">
              <a:noAutofit/>
            </a:bodyPr>
            <a:lstStyle/>
            <a:p>
              <a:pPr>
                <a:lnSpc>
                  <a:spcPct val="107000"/>
                </a:lnSpc>
                <a:spcAft>
                  <a:spcPts val="800"/>
                </a:spcAft>
              </a:pPr>
              <a:r>
                <a:rPr lang="de-DE" sz="1100">
                  <a:solidFill>
                    <a:srgbClr val="000000"/>
                  </a:solidFill>
                  <a:effectLst/>
                  <a:latin typeface="Calibri" panose="020F0502020204030204" pitchFamily="34" charset="0"/>
                  <a:ea typeface="Calibri" panose="020F0502020204030204" pitchFamily="34" charset="0"/>
                </a:rPr>
                <a:t> </a:t>
              </a:r>
            </a:p>
          </p:txBody>
        </p:sp>
        <p:sp>
          <p:nvSpPr>
            <p:cNvPr id="33" name="Rectangle 85">
              <a:extLst>
                <a:ext uri="{FF2B5EF4-FFF2-40B4-BE49-F238E27FC236}">
                  <a16:creationId xmlns:a16="http://schemas.microsoft.com/office/drawing/2014/main" id="{B28C4BEB-1DB0-B54A-B8FC-A40F511BEC48}"/>
                </a:ext>
              </a:extLst>
            </p:cNvPr>
            <p:cNvSpPr/>
            <p:nvPr/>
          </p:nvSpPr>
          <p:spPr>
            <a:xfrm>
              <a:off x="2682622" y="1298565"/>
              <a:ext cx="483610" cy="517690"/>
            </a:xfrm>
            <a:prstGeom prst="rect">
              <a:avLst/>
            </a:prstGeom>
            <a:ln>
              <a:noFill/>
            </a:ln>
          </p:spPr>
          <p:txBody>
            <a:bodyPr vert="horz" lIns="0" tIns="0" rIns="0" bIns="0" rtlCol="0">
              <a:noAutofit/>
            </a:bodyPr>
            <a:lstStyle/>
            <a:p>
              <a:pPr>
                <a:lnSpc>
                  <a:spcPct val="107000"/>
                </a:lnSpc>
                <a:spcAft>
                  <a:spcPts val="800"/>
                </a:spcAft>
              </a:pPr>
              <a:r>
                <a:rPr lang="de-DE" sz="1100">
                  <a:solidFill>
                    <a:srgbClr val="000000"/>
                  </a:solidFill>
                  <a:effectLst/>
                  <a:latin typeface="Calibri" panose="020F0502020204030204" pitchFamily="34" charset="0"/>
                  <a:ea typeface="Calibri" panose="020F0502020204030204" pitchFamily="34" charset="0"/>
                </a:rPr>
                <a:t> </a:t>
              </a:r>
            </a:p>
          </p:txBody>
        </p:sp>
      </p:grpSp>
      <p:sp>
        <p:nvSpPr>
          <p:cNvPr id="39" name="Textfeld 38">
            <a:extLst>
              <a:ext uri="{FF2B5EF4-FFF2-40B4-BE49-F238E27FC236}">
                <a16:creationId xmlns:a16="http://schemas.microsoft.com/office/drawing/2014/main" id="{75BFDEF9-D38B-1846-9718-88725473540B}"/>
              </a:ext>
            </a:extLst>
          </p:cNvPr>
          <p:cNvSpPr txBox="1"/>
          <p:nvPr/>
        </p:nvSpPr>
        <p:spPr>
          <a:xfrm>
            <a:off x="5864689" y="259533"/>
            <a:ext cx="4013087" cy="1138773"/>
          </a:xfrm>
          <a:prstGeom prst="rect">
            <a:avLst/>
          </a:prstGeom>
          <a:noFill/>
        </p:spPr>
        <p:txBody>
          <a:bodyPr wrap="square">
            <a:spAutoFit/>
          </a:bodyPr>
          <a:lstStyle/>
          <a:p>
            <a:pPr algn="r"/>
            <a:r>
              <a:rPr lang="de-DE" sz="2500" dirty="0">
                <a:latin typeface="Arial" panose="020B0604020202020204" pitchFamily="34" charset="0"/>
                <a:cs typeface="Arial" panose="020B0604020202020204" pitchFamily="34" charset="0"/>
              </a:rPr>
              <a:t> </a:t>
            </a:r>
            <a:r>
              <a:rPr lang="fa-IR" sz="4000" b="1" dirty="0">
                <a:solidFill>
                  <a:srgbClr val="C00000"/>
                </a:solidFill>
              </a:rPr>
              <a:t>فوق</a:t>
            </a:r>
            <a:r>
              <a:rPr lang="fa-IR" sz="4000" b="1" dirty="0">
                <a:solidFill>
                  <a:schemeClr val="bg1"/>
                </a:solidFill>
              </a:rPr>
              <a:t> </a:t>
            </a:r>
            <a:r>
              <a:rPr lang="fa-IR" sz="4000" b="1" dirty="0">
                <a:solidFill>
                  <a:srgbClr val="E8DD16"/>
                </a:solidFill>
              </a:rPr>
              <a:t>العاده</a:t>
            </a:r>
          </a:p>
          <a:p>
            <a:pPr algn="r"/>
            <a:r>
              <a:rPr lang="fa-IR" sz="2800" dirty="0">
                <a:solidFill>
                  <a:schemeClr val="bg1"/>
                </a:solidFill>
              </a:rPr>
              <a:t>توسط مسیحیت مطرح شد</a:t>
            </a:r>
            <a:endParaRPr lang="de-DE" sz="2800" dirty="0">
              <a:solidFill>
                <a:schemeClr val="bg1"/>
              </a:solidFill>
            </a:endParaRPr>
          </a:p>
        </p:txBody>
      </p:sp>
      <p:sp>
        <p:nvSpPr>
          <p:cNvPr id="40" name="Textfeld 39">
            <a:extLst>
              <a:ext uri="{FF2B5EF4-FFF2-40B4-BE49-F238E27FC236}">
                <a16:creationId xmlns:a16="http://schemas.microsoft.com/office/drawing/2014/main" id="{A9FBCCF4-CB48-7F4C-B443-AC7C8311196D}"/>
              </a:ext>
            </a:extLst>
          </p:cNvPr>
          <p:cNvSpPr txBox="1"/>
          <p:nvPr/>
        </p:nvSpPr>
        <p:spPr>
          <a:xfrm>
            <a:off x="7085111" y="2562234"/>
            <a:ext cx="2792665" cy="4247317"/>
          </a:xfrm>
          <a:prstGeom prst="rect">
            <a:avLst/>
          </a:prstGeom>
          <a:noFill/>
        </p:spPr>
        <p:txBody>
          <a:bodyPr wrap="square">
            <a:spAutoFit/>
          </a:bodyPr>
          <a:lstStyle/>
          <a:p>
            <a:pPr algn="just" rtl="1"/>
            <a:r>
              <a:rPr lang="fa-IR" sz="1000" dirty="0">
                <a:latin typeface="Arial" panose="020B0604020202020204" pitchFamily="34" charset="0"/>
              </a:rPr>
              <a:t>به عنوان مثال، این در مورد کرامت انسانی، کرامت زنان، رحمت، نحوه مراقبت مسیحیان از بیماران و ساختن بیمارستان، همچنین ممنوعیت </a:t>
            </a:r>
            <a:r>
              <a:rPr lang="fa-IR" sz="1000" dirty="0" err="1">
                <a:latin typeface="Arial" panose="020B0604020202020204" pitchFamily="34" charset="0"/>
              </a:rPr>
              <a:t>پدوفیلیا</a:t>
            </a:r>
            <a:r>
              <a:rPr lang="fa-IR" sz="1000" dirty="0">
                <a:latin typeface="Arial" panose="020B0604020202020204" pitchFamily="34" charset="0"/>
              </a:rPr>
              <a:t>، لغو کودک کشی، برده داری و موارد دیگر است.</a:t>
            </a: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امروز ما بسیاری از این تأثیرات مثبت را بدیهی می دانیم و </a:t>
            </a:r>
            <a:r>
              <a:rPr lang="fa-IR" sz="1000" dirty="0" err="1">
                <a:latin typeface="Arial" panose="020B0604020202020204" pitchFamily="34" charset="0"/>
              </a:rPr>
              <a:t>نمی</a:t>
            </a:r>
            <a:r>
              <a:rPr lang="fa-IR" sz="1000" dirty="0">
                <a:latin typeface="Arial" panose="020B0604020202020204" pitchFamily="34" charset="0"/>
              </a:rPr>
              <a:t> دانیم که آنها فقط به این دلیل ممکن شدند که عیسی مسیح این ارزش ها را خود زندگی کرد و آموزش داد و پیروان او به نیز سمت آنها گرایش پیدا کردند.</a:t>
            </a:r>
          </a:p>
          <a:p>
            <a:pPr algn="just" rtl="1"/>
            <a:endParaRPr lang="de-DE" sz="1000" dirty="0">
              <a:latin typeface="Arial" panose="020B0604020202020204" pitchFamily="34" charset="0"/>
            </a:endParaRPr>
          </a:p>
          <a:p>
            <a:pPr algn="just" rtl="1"/>
            <a:r>
              <a:rPr lang="fa-IR" sz="1000" dirty="0" err="1">
                <a:latin typeface="Arial" panose="020B0604020202020204" pitchFamily="34" charset="0"/>
              </a:rPr>
              <a:t>آلوین</a:t>
            </a:r>
            <a:r>
              <a:rPr lang="fa-IR" sz="1000" dirty="0">
                <a:latin typeface="Arial" panose="020B0604020202020204" pitchFamily="34" charset="0"/>
              </a:rPr>
              <a:t> جی </a:t>
            </a:r>
            <a:r>
              <a:rPr lang="fa-IR" sz="1000" dirty="0" err="1">
                <a:latin typeface="Arial" panose="020B0604020202020204" pitchFamily="34" charset="0"/>
              </a:rPr>
              <a:t>اشمیت</a:t>
            </a:r>
            <a:r>
              <a:rPr lang="fa-IR" sz="1000" dirty="0">
                <a:latin typeface="Arial" panose="020B0604020202020204" pitchFamily="34" charset="0"/>
              </a:rPr>
              <a:t> در کتاب خود چگونه مسیحیت جهان را تغییر داد، که ما بیشتر این اطلاعات را مدیون او هستیم، می نویسد: «اگر عیسی مسیح هرگز در خیابان های خاکی فلسطین راه </a:t>
            </a:r>
            <a:r>
              <a:rPr lang="fa-IR" sz="1000" dirty="0" err="1">
                <a:latin typeface="Arial" panose="020B0604020202020204" pitchFamily="34" charset="0"/>
              </a:rPr>
              <a:t>نمی</a:t>
            </a:r>
            <a:r>
              <a:rPr lang="fa-IR" sz="1000" dirty="0">
                <a:latin typeface="Arial" panose="020B0604020202020204" pitchFamily="34" charset="0"/>
              </a:rPr>
              <a:t> رفت، اگر رنج </a:t>
            </a:r>
            <a:r>
              <a:rPr lang="fa-IR" sz="1000" dirty="0" err="1">
                <a:latin typeface="Arial" panose="020B0604020202020204" pitchFamily="34" charset="0"/>
              </a:rPr>
              <a:t>نمی</a:t>
            </a:r>
            <a:r>
              <a:rPr lang="fa-IR" sz="1000" dirty="0">
                <a:latin typeface="Arial" panose="020B0604020202020204" pitchFamily="34" charset="0"/>
              </a:rPr>
              <a:t> برد و </a:t>
            </a:r>
            <a:r>
              <a:rPr lang="fa-IR" sz="1000" dirty="0" err="1">
                <a:latin typeface="Arial" panose="020B0604020202020204" pitchFamily="34" charset="0"/>
              </a:rPr>
              <a:t>نمی</a:t>
            </a:r>
            <a:r>
              <a:rPr lang="fa-IR" sz="1000" dirty="0">
                <a:latin typeface="Arial" panose="020B0604020202020204" pitchFamily="34" charset="0"/>
              </a:rPr>
              <a:t> مرد و قیام </a:t>
            </a:r>
            <a:r>
              <a:rPr lang="fa-IR" sz="1000" dirty="0" err="1">
                <a:latin typeface="Arial" panose="020B0604020202020204" pitchFamily="34" charset="0"/>
              </a:rPr>
              <a:t>نمی</a:t>
            </a:r>
            <a:r>
              <a:rPr lang="fa-IR" sz="1000" dirty="0">
                <a:latin typeface="Arial" panose="020B0604020202020204" pitchFamily="34" charset="0"/>
              </a:rPr>
              <a:t> کرد، اگر او هرگز گروه کوچکی از شاگردان را برای رساندن پیام خود به جهان </a:t>
            </a:r>
            <a:r>
              <a:rPr lang="fa-IR" sz="1000" dirty="0" err="1">
                <a:latin typeface="Arial" panose="020B0604020202020204" pitchFamily="34" charset="0"/>
              </a:rPr>
              <a:t>غیریهودی</a:t>
            </a:r>
            <a:r>
              <a:rPr lang="fa-IR" sz="1000" dirty="0">
                <a:latin typeface="Arial" panose="020B0604020202020204" pitchFamily="34" charset="0"/>
              </a:rPr>
              <a:t> تشکیل نداده بود، جهان غرب آن سطحی از فرهنگ، تمدن و انسانیت را که ما بدیهی می دانیم، نخواهد داشت. شما فقط باید به کشورهایی که مسیحیت در آنها حضور چندانی ندارد نگاه کنید تا تفاوت را ببینید.</a:t>
            </a:r>
          </a:p>
          <a:p>
            <a:pPr algn="just" rtl="1"/>
            <a:endParaRPr lang="de-DE" sz="1000" dirty="0">
              <a:latin typeface="Arial" panose="020B0604020202020204" pitchFamily="34" charset="0"/>
              <a:cs typeface="Arial" panose="020B0604020202020204" pitchFamily="34" charset="0"/>
            </a:endParaRPr>
          </a:p>
          <a:p>
            <a:pPr algn="just" rtl="1"/>
            <a:r>
              <a:rPr lang="fa-IR" sz="1000" dirty="0"/>
              <a:t>بازدیدکنندگان از نمایشگاه تشویق می شوند تا تأثیر مبارکی را که از طریق عیسی مسیح به این جهان آمده است، کشف کنند. این تأثیر بر زندگی میلیاردها انسان و جوامع در طول </a:t>
            </a:r>
            <a:r>
              <a:rPr lang="fa-IR" sz="1000" dirty="0" err="1"/>
              <a:t>نسل‌ها</a:t>
            </a:r>
            <a:r>
              <a:rPr lang="fa-IR" sz="1000" dirty="0"/>
              <a:t> گسترش </a:t>
            </a:r>
            <a:r>
              <a:rPr lang="fa-IR" sz="1000" dirty="0" err="1"/>
              <a:t>می‌یابد</a:t>
            </a:r>
            <a:r>
              <a:rPr lang="fa-IR" sz="1000" dirty="0"/>
              <a:t>.</a:t>
            </a:r>
            <a:endParaRPr lang="de-DE" sz="1000" dirty="0"/>
          </a:p>
          <a:p>
            <a:pPr algn="just" rtl="1"/>
            <a:endParaRPr lang="de-DE" sz="1000" dirty="0">
              <a:latin typeface="Arial" panose="020B0604020202020204" pitchFamily="34" charset="0"/>
              <a:cs typeface="Arial" panose="020B0604020202020204" pitchFamily="34" charset="0"/>
            </a:endParaRPr>
          </a:p>
          <a:p>
            <a:pPr algn="just" rtl="1"/>
            <a:endParaRPr lang="de-DE" sz="1000" dirty="0">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EE2BB27A-1328-EA48-810C-DF4DC1ADB807}"/>
              </a:ext>
            </a:extLst>
          </p:cNvPr>
          <p:cNvSpPr/>
          <p:nvPr/>
        </p:nvSpPr>
        <p:spPr>
          <a:xfrm>
            <a:off x="7871232" y="1431056"/>
            <a:ext cx="3262489"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de-DE"/>
          </a:p>
        </p:txBody>
      </p:sp>
      <p:sp>
        <p:nvSpPr>
          <p:cNvPr id="15" name="Textfeld 14">
            <a:extLst>
              <a:ext uri="{FF2B5EF4-FFF2-40B4-BE49-F238E27FC236}">
                <a16:creationId xmlns:a16="http://schemas.microsoft.com/office/drawing/2014/main" id="{D0CDF2F8-41ED-5F4B-94BC-C7E0927AEDFD}"/>
              </a:ext>
            </a:extLst>
          </p:cNvPr>
          <p:cNvSpPr txBox="1"/>
          <p:nvPr/>
        </p:nvSpPr>
        <p:spPr>
          <a:xfrm>
            <a:off x="4172579" y="2562234"/>
            <a:ext cx="2792665" cy="3785652"/>
          </a:xfrm>
          <a:prstGeom prst="rect">
            <a:avLst/>
          </a:prstGeom>
          <a:noFill/>
        </p:spPr>
        <p:txBody>
          <a:bodyPr wrap="square">
            <a:spAutoFit/>
          </a:bodyPr>
          <a:lstStyle/>
          <a:p>
            <a:pPr algn="just" rtl="1"/>
            <a:r>
              <a:rPr lang="fa-IR" sz="1000" dirty="0">
                <a:latin typeface="Arial" panose="020B0604020202020204" pitchFamily="34" charset="0"/>
              </a:rPr>
              <a:t>آگاهی از این امر به ویژه در این زمان ضروری است، زمانی که ایمان مسیحی کمتر درک شده و اغلب بدنام می شود. هنگامی که بر این چیزهای مثبت تأکید می کنیم، همچنین می دانیم که بسیاری از کارهای ناپسند به نام مسیح انجام شده و اعمال خوب زیرپا گذاشته شده است. </a:t>
            </a:r>
            <a:r>
              <a:rPr lang="fa-IR" sz="1000" dirty="0" err="1">
                <a:latin typeface="Arial" panose="020B0604020202020204" pitchFamily="34" charset="0"/>
              </a:rPr>
              <a:t>دراین</a:t>
            </a:r>
            <a:r>
              <a:rPr lang="fa-IR" sz="1000" dirty="0">
                <a:latin typeface="Arial" panose="020B0604020202020204" pitchFamily="34" charset="0"/>
              </a:rPr>
              <a:t> نمایشگاه به این موارد نیز پرداخته شده است. اما واقعیت این است که با وجود تمام اشتباهات کلیسا و مسیحیان، خداوند بارها </a:t>
            </a:r>
            <a:r>
              <a:rPr lang="fa-IR" sz="1000" dirty="0" err="1">
                <a:latin typeface="Arial" panose="020B0604020202020204" pitchFamily="34" charset="0"/>
              </a:rPr>
              <a:t>پیروانی</a:t>
            </a:r>
            <a:r>
              <a:rPr lang="fa-IR" sz="1000" dirty="0">
                <a:latin typeface="Arial" panose="020B0604020202020204" pitchFamily="34" charset="0"/>
              </a:rPr>
              <a:t> را فراخوانده است که در نتیجه ایمان خود، زندگی مردم را در عرصه های عملی، به اصطلاح، بهبود بخشیده و غنی کرده </a:t>
            </a:r>
            <a:r>
              <a:rPr lang="fa-IR" sz="1000" dirty="0" err="1">
                <a:latin typeface="Arial" panose="020B0604020202020204" pitchFamily="34" charset="0"/>
              </a:rPr>
              <a:t>اند</a:t>
            </a:r>
            <a:r>
              <a:rPr lang="fa-IR" sz="1000" dirty="0">
                <a:latin typeface="Arial" panose="020B0604020202020204" pitchFamily="34" charset="0"/>
              </a:rPr>
              <a:t>.</a:t>
            </a:r>
          </a:p>
          <a:p>
            <a:pPr algn="just" rtl="1"/>
            <a:endParaRPr lang="fa-IR" sz="1000" dirty="0">
              <a:latin typeface="Arial" panose="020B0604020202020204" pitchFamily="34" charset="0"/>
            </a:endParaRPr>
          </a:p>
          <a:p>
            <a:pPr algn="just" rtl="1"/>
            <a:r>
              <a:rPr lang="fa-IR" sz="1000" dirty="0">
                <a:latin typeface="Arial" panose="020B0604020202020204" pitchFamily="34" charset="0"/>
              </a:rPr>
              <a:t>مسیحیت جرقه اولیه اعمال و عقایدی را برانگیخت که کل تاریخ جهان را شکل داد. نه فقط در گذشته بلکه تا به امروز، مردم با انگیزه ایمان خود در کار برای کمک به مردم و بهبود زندگی در این دنیا شرکت می کنند.</a:t>
            </a:r>
          </a:p>
          <a:p>
            <a:pPr algn="just" rtl="1"/>
            <a:endParaRPr lang="fa-IR" sz="1000" dirty="0">
              <a:latin typeface="Arial" panose="020B0604020202020204" pitchFamily="34" charset="0"/>
              <a:cs typeface="Arial" panose="020B0604020202020204" pitchFamily="34" charset="0"/>
            </a:endParaRPr>
          </a:p>
          <a:p>
            <a:pPr algn="just" rtl="1"/>
            <a:r>
              <a:rPr lang="fa-IR" sz="1000" dirty="0">
                <a:latin typeface="Arial" panose="020B0604020202020204" pitchFamily="34" charset="0"/>
              </a:rPr>
              <a:t>آرزوی غرفه داران این است که بازدیدکنندگان از این نمونه ها الهام بگیرند تا در ایمان مسیحی تجدید نظر کنند، آن را در زندگی خود تثبیت کنند و ارزش های مسیحی خوب را زندگی کنند.</a:t>
            </a:r>
          </a:p>
          <a:p>
            <a:pPr algn="just" rtl="1"/>
            <a:endParaRPr lang="fa-IR" sz="1000" dirty="0">
              <a:latin typeface="Arial" panose="020B0604020202020204" pitchFamily="34" charset="0"/>
              <a:cs typeface="Arial" panose="020B0604020202020204" pitchFamily="34" charset="0"/>
            </a:endParaRPr>
          </a:p>
          <a:p>
            <a:pPr algn="just" rtl="1"/>
            <a:r>
              <a:rPr lang="fa-IR" sz="1000" dirty="0" err="1">
                <a:latin typeface="Arial" panose="020B0604020202020204" pitchFamily="34" charset="0"/>
              </a:rPr>
              <a:t>راینهارد</a:t>
            </a:r>
            <a:r>
              <a:rPr lang="fa-IR" sz="1000" dirty="0">
                <a:latin typeface="Arial" panose="020B0604020202020204" pitchFamily="34" charset="0"/>
              </a:rPr>
              <a:t> </a:t>
            </a:r>
            <a:r>
              <a:rPr lang="fa-IR" sz="1000" dirty="0" err="1">
                <a:latin typeface="Arial" panose="020B0604020202020204" pitchFamily="34" charset="0"/>
              </a:rPr>
              <a:t>لورنز</a:t>
            </a:r>
            <a:endParaRPr lang="fa-IR" sz="1000" dirty="0">
              <a:latin typeface="Arial" panose="020B0604020202020204" pitchFamily="34" charset="0"/>
            </a:endParaRPr>
          </a:p>
          <a:p>
            <a:pPr algn="just" rtl="1"/>
            <a:r>
              <a:rPr lang="fa-IR" sz="1000" dirty="0">
                <a:latin typeface="Arial" panose="020B0604020202020204" pitchFamily="34" charset="0"/>
              </a:rPr>
              <a:t>آغازگر نمایشگاه</a:t>
            </a:r>
          </a:p>
          <a:p>
            <a:pPr algn="just" rtl="1"/>
            <a:r>
              <a:rPr lang="fa-IR" sz="1000" dirty="0">
                <a:latin typeface="Arial" panose="020B0604020202020204" pitchFamily="34" charset="0"/>
              </a:rPr>
              <a:t>تاریخچه - مسیحیت جهان را تغییر داد</a:t>
            </a:r>
            <a:endParaRPr lang="de-DE" sz="1000" dirty="0">
              <a:latin typeface="Arial" panose="020B0604020202020204" pitchFamily="34" charset="0"/>
              <a:cs typeface="Arial" panose="020B0604020202020204" pitchFamily="34" charset="0"/>
            </a:endParaRPr>
          </a:p>
          <a:p>
            <a:pPr algn="just" rtl="1"/>
            <a:endParaRPr lang="de-DE" sz="1000" dirty="0">
              <a:latin typeface="Arial" panose="020B0604020202020204" pitchFamily="34" charset="0"/>
              <a:cs typeface="Arial" panose="020B0604020202020204" pitchFamily="34" charset="0"/>
            </a:endParaRPr>
          </a:p>
        </p:txBody>
      </p:sp>
      <p:sp>
        <p:nvSpPr>
          <p:cNvPr id="16" name="Rectangle 55">
            <a:extLst>
              <a:ext uri="{FF2B5EF4-FFF2-40B4-BE49-F238E27FC236}">
                <a16:creationId xmlns:a16="http://schemas.microsoft.com/office/drawing/2014/main" id="{C9D45A4D-6BDF-3A4E-84DD-9AB7ECF25F00}"/>
              </a:ext>
            </a:extLst>
          </p:cNvPr>
          <p:cNvSpPr/>
          <p:nvPr/>
        </p:nvSpPr>
        <p:spPr>
          <a:xfrm>
            <a:off x="4233332" y="1591720"/>
            <a:ext cx="5644443" cy="574263"/>
          </a:xfrm>
          <a:prstGeom prst="rect">
            <a:avLst/>
          </a:prstGeom>
          <a:ln>
            <a:noFill/>
          </a:ln>
        </p:spPr>
        <p:txBody>
          <a:bodyPr vert="horz" lIns="0" tIns="0" rIns="0" bIns="0" rtlCol="0">
            <a:noAutofit/>
          </a:bodyPr>
          <a:lstStyle/>
          <a:p>
            <a:pPr algn="just" rtl="1">
              <a:lnSpc>
                <a:spcPct val="107000"/>
              </a:lnSpc>
              <a:spcAft>
                <a:spcPts val="800"/>
              </a:spcAft>
            </a:pPr>
            <a:r>
              <a:rPr lang="fa-IR" sz="1200" b="1" spc="5" dirty="0">
                <a:solidFill>
                  <a:schemeClr val="bg1"/>
                </a:solidFill>
                <a:latin typeface="Calibri" panose="020F0502020204030204" pitchFamily="34" charset="0"/>
                <a:ea typeface="Calibri" panose="020F0502020204030204" pitchFamily="34" charset="0"/>
              </a:rPr>
              <a:t>بازدیدکنندگان از نمایشگاه "تاریخ - مسیحیت جهان را تغییر می دهد" نمونه های عینی بسیاری را در </a:t>
            </a:r>
            <a:r>
              <a:rPr lang="fa-IR" sz="1200" b="1" spc="5" dirty="0">
                <a:solidFill>
                  <a:schemeClr val="bg1"/>
                </a:solidFill>
                <a:latin typeface="Calibri" panose="020F0502020204030204" pitchFamily="34" charset="0"/>
              </a:rPr>
              <a:t>نمایشگاه از</a:t>
            </a:r>
            <a:r>
              <a:rPr lang="de-DE" sz="1200" b="1" spc="5" dirty="0">
                <a:solidFill>
                  <a:schemeClr val="bg1"/>
                </a:solidFill>
                <a:latin typeface="Calibri" panose="020F0502020204030204" pitchFamily="34" charset="0"/>
              </a:rPr>
              <a:t> </a:t>
            </a:r>
            <a:r>
              <a:rPr lang="fa-IR" sz="1200" b="1" spc="5" dirty="0">
                <a:solidFill>
                  <a:schemeClr val="bg1"/>
                </a:solidFill>
                <a:latin typeface="Calibri" panose="020F0502020204030204" pitchFamily="34" charset="0"/>
              </a:rPr>
              <a:t>تأثیرات مثبت و آنچه مسیحیت </a:t>
            </a:r>
            <a:r>
              <a:rPr lang="fa-IR" sz="1200" b="1" spc="5" dirty="0">
                <a:solidFill>
                  <a:schemeClr val="bg1"/>
                </a:solidFill>
                <a:latin typeface="Calibri" panose="020F0502020204030204" pitchFamily="34" charset="0"/>
                <a:ea typeface="Calibri" panose="020F0502020204030204" pitchFamily="34" charset="0"/>
              </a:rPr>
              <a:t>در راه خیر انجام داده است، خواهند یافت. این بروشور به تشریح متون و تصاویری </a:t>
            </a:r>
            <a:r>
              <a:rPr lang="fa-IR" sz="1200" b="1" spc="5" dirty="0" err="1">
                <a:solidFill>
                  <a:schemeClr val="bg1"/>
                </a:solidFill>
                <a:latin typeface="Calibri" panose="020F0502020204030204" pitchFamily="34" charset="0"/>
                <a:ea typeface="Calibri" panose="020F0502020204030204" pitchFamily="34" charset="0"/>
              </a:rPr>
              <a:t>می‌پردازد</a:t>
            </a:r>
            <a:r>
              <a:rPr lang="fa-IR" sz="1200" b="1" spc="5" dirty="0">
                <a:solidFill>
                  <a:schemeClr val="bg1"/>
                </a:solidFill>
                <a:latin typeface="Calibri" panose="020F0502020204030204" pitchFamily="34" charset="0"/>
                <a:ea typeface="Calibri" panose="020F0502020204030204" pitchFamily="34" charset="0"/>
              </a:rPr>
              <a:t> که در قالب </a:t>
            </a:r>
            <a:r>
              <a:rPr lang="fa-IR" sz="1200" b="1" spc="5" dirty="0" err="1">
                <a:solidFill>
                  <a:srgbClr val="E8DD16"/>
                </a:solidFill>
                <a:latin typeface="Calibri" panose="020F0502020204030204" pitchFamily="34" charset="0"/>
                <a:ea typeface="Calibri" panose="020F0502020204030204" pitchFamily="34" charset="0"/>
              </a:rPr>
              <a:t>مکعب‌های</a:t>
            </a:r>
            <a:r>
              <a:rPr lang="fa-IR" sz="1200" b="1" spc="5" dirty="0">
                <a:solidFill>
                  <a:srgbClr val="E8DD16"/>
                </a:solidFill>
                <a:latin typeface="Calibri" panose="020F0502020204030204" pitchFamily="34" charset="0"/>
                <a:ea typeface="Calibri" panose="020F0502020204030204" pitchFamily="34" charset="0"/>
              </a:rPr>
              <a:t> </a:t>
            </a:r>
            <a:r>
              <a:rPr lang="fa-IR" sz="1200" b="1" spc="5" dirty="0" err="1">
                <a:solidFill>
                  <a:srgbClr val="E8DD16"/>
                </a:solidFill>
                <a:latin typeface="Calibri" panose="020F0502020204030204" pitchFamily="34" charset="0"/>
                <a:ea typeface="Calibri" panose="020F0502020204030204" pitchFamily="34" charset="0"/>
              </a:rPr>
              <a:t>سه‌بعدی</a:t>
            </a:r>
            <a:r>
              <a:rPr lang="fa-IR" sz="1200" b="1" spc="5" dirty="0">
                <a:solidFill>
                  <a:srgbClr val="E8DD16"/>
                </a:solidFill>
                <a:latin typeface="Calibri" panose="020F0502020204030204" pitchFamily="34" charset="0"/>
                <a:ea typeface="Calibri" panose="020F0502020204030204" pitchFamily="34" charset="0"/>
              </a:rPr>
              <a:t> </a:t>
            </a:r>
            <a:r>
              <a:rPr lang="fa-IR" sz="1200" b="1" spc="5" dirty="0">
                <a:solidFill>
                  <a:schemeClr val="bg1"/>
                </a:solidFill>
                <a:latin typeface="Calibri" panose="020F0502020204030204" pitchFamily="34" charset="0"/>
                <a:ea typeface="Calibri" panose="020F0502020204030204" pitchFamily="34" charset="0"/>
              </a:rPr>
              <a:t>در نمایشگاه ارائه </a:t>
            </a:r>
            <a:r>
              <a:rPr lang="fa-IR" sz="1200" b="1" spc="5" dirty="0" err="1">
                <a:solidFill>
                  <a:schemeClr val="bg1"/>
                </a:solidFill>
                <a:latin typeface="Calibri" panose="020F0502020204030204" pitchFamily="34" charset="0"/>
                <a:ea typeface="Calibri" panose="020F0502020204030204" pitchFamily="34" charset="0"/>
              </a:rPr>
              <a:t>شده‌اند</a:t>
            </a:r>
            <a:r>
              <a:rPr lang="fa-IR" sz="1200" b="1" spc="5" dirty="0">
                <a:solidFill>
                  <a:schemeClr val="bg1"/>
                </a:solidFill>
                <a:latin typeface="Calibri" panose="020F0502020204030204" pitchFamily="34" charset="0"/>
                <a:ea typeface="Calibri" panose="020F0502020204030204" pitchFamily="34" charset="0"/>
              </a:rPr>
              <a:t> و بر آن مسائل تاکید میکند.</a:t>
            </a:r>
            <a:endParaRPr lang="de-DE" sz="1100" b="1"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622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9" name="Textfeld 8">
            <a:extLst>
              <a:ext uri="{FF2B5EF4-FFF2-40B4-BE49-F238E27FC236}">
                <a16:creationId xmlns:a16="http://schemas.microsoft.com/office/drawing/2014/main" id="{3B19092D-98CD-394A-9DF6-AE697E2730A5}"/>
              </a:ext>
            </a:extLst>
          </p:cNvPr>
          <p:cNvSpPr txBox="1"/>
          <p:nvPr/>
        </p:nvSpPr>
        <p:spPr>
          <a:xfrm>
            <a:off x="4581141" y="769902"/>
            <a:ext cx="5748192" cy="461665"/>
          </a:xfrm>
          <a:prstGeom prst="rect">
            <a:avLst/>
          </a:prstGeom>
          <a:noFill/>
        </p:spPr>
        <p:txBody>
          <a:bodyPr wrap="square">
            <a:spAutoFit/>
          </a:bodyPr>
          <a:lstStyle/>
          <a:p>
            <a:pPr algn="just" rtl="1"/>
            <a:r>
              <a:rPr lang="fa-IR" sz="2400" b="1" dirty="0">
                <a:solidFill>
                  <a:srgbClr val="C00000"/>
                </a:solidFill>
                <a:latin typeface="Arial" panose="020B0604020202020204" pitchFamily="34" charset="0"/>
              </a:rPr>
              <a:t>عصر مدرن</a:t>
            </a:r>
          </a:p>
        </p:txBody>
      </p:sp>
      <p:sp>
        <p:nvSpPr>
          <p:cNvPr id="10" name="Textfeld 9">
            <a:extLst>
              <a:ext uri="{FF2B5EF4-FFF2-40B4-BE49-F238E27FC236}">
                <a16:creationId xmlns:a16="http://schemas.microsoft.com/office/drawing/2014/main" id="{FA31378E-68F6-6F41-A03F-EFD4A5D36359}"/>
              </a:ext>
            </a:extLst>
          </p:cNvPr>
          <p:cNvSpPr txBox="1"/>
          <p:nvPr/>
        </p:nvSpPr>
        <p:spPr>
          <a:xfrm>
            <a:off x="4013199" y="1307371"/>
            <a:ext cx="6316134" cy="461665"/>
          </a:xfrm>
          <a:prstGeom prst="rect">
            <a:avLst/>
          </a:prstGeom>
          <a:noFill/>
        </p:spPr>
        <p:txBody>
          <a:bodyPr wrap="square">
            <a:spAutoFit/>
          </a:bodyPr>
          <a:lstStyle/>
          <a:p>
            <a:pPr algn="just" rtl="1"/>
            <a:r>
              <a:rPr lang="fa-IR" sz="1200" b="1" dirty="0">
                <a:solidFill>
                  <a:srgbClr val="0070C0"/>
                </a:solidFill>
                <a:latin typeface="Arial" panose="020B0604020202020204" pitchFamily="34" charset="0"/>
              </a:rPr>
              <a:t>این خط اکنون می تواند تا دوران مدرن ادامه یابد. اگرچه اروپا چند </a:t>
            </a:r>
            <a:r>
              <a:rPr lang="fa-IR" sz="1200" b="1" dirty="0" err="1">
                <a:solidFill>
                  <a:srgbClr val="0070C0"/>
                </a:solidFill>
                <a:latin typeface="Arial" panose="020B0604020202020204" pitchFamily="34" charset="0"/>
              </a:rPr>
              <a:t>فرقه‌ای</a:t>
            </a:r>
            <a:r>
              <a:rPr lang="fa-IR" sz="1200" b="1" dirty="0">
                <a:solidFill>
                  <a:srgbClr val="0070C0"/>
                </a:solidFill>
                <a:latin typeface="Arial" panose="020B0604020202020204" pitchFamily="34" charset="0"/>
              </a:rPr>
              <a:t> است و ایمان مسیحی قطعاً دارای </a:t>
            </a:r>
            <a:r>
              <a:rPr lang="fa-IR" sz="1200" b="1" dirty="0" err="1">
                <a:solidFill>
                  <a:srgbClr val="0070C0"/>
                </a:solidFill>
                <a:latin typeface="Arial" panose="020B0604020202020204" pitchFamily="34" charset="0"/>
              </a:rPr>
              <a:t>ویژگی‌های</a:t>
            </a:r>
            <a:r>
              <a:rPr lang="fa-IR" sz="1200" b="1" dirty="0">
                <a:solidFill>
                  <a:srgbClr val="0070C0"/>
                </a:solidFill>
                <a:latin typeface="Arial" panose="020B0604020202020204" pitchFamily="34" charset="0"/>
              </a:rPr>
              <a:t> ملی است، اما تأثیر آن در </a:t>
            </a:r>
            <a:r>
              <a:rPr lang="fa-IR" sz="1200" b="1" dirty="0" err="1">
                <a:solidFill>
                  <a:srgbClr val="0070C0"/>
                </a:solidFill>
                <a:latin typeface="Arial" panose="020B0604020202020204" pitchFamily="34" charset="0"/>
              </a:rPr>
              <a:t>شکل‌گیری</a:t>
            </a:r>
            <a:r>
              <a:rPr lang="fa-IR" sz="1200" b="1" dirty="0">
                <a:solidFill>
                  <a:srgbClr val="0070C0"/>
                </a:solidFill>
                <a:latin typeface="Arial" panose="020B0604020202020204" pitchFamily="34" charset="0"/>
              </a:rPr>
              <a:t> مدرنیته </a:t>
            </a:r>
            <a:r>
              <a:rPr lang="fa-IR" sz="1200" b="1" dirty="0" err="1">
                <a:solidFill>
                  <a:srgbClr val="0070C0"/>
                </a:solidFill>
                <a:latin typeface="Arial" panose="020B0604020202020204" pitchFamily="34" charset="0"/>
              </a:rPr>
              <a:t>شکل‌دهنده</a:t>
            </a:r>
            <a:r>
              <a:rPr lang="fa-IR" sz="1200" b="1" dirty="0">
                <a:solidFill>
                  <a:srgbClr val="0070C0"/>
                </a:solidFill>
                <a:latin typeface="Arial" panose="020B0604020202020204" pitchFamily="34" charset="0"/>
              </a:rPr>
              <a:t> است.</a:t>
            </a:r>
            <a:endParaRPr lang="de-DE" sz="1200" b="1" dirty="0">
              <a:solidFill>
                <a:srgbClr val="0070C0"/>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EB9ED75D-1B1E-C848-91FD-92D1344D85FF}"/>
              </a:ext>
            </a:extLst>
          </p:cNvPr>
          <p:cNvSpPr txBox="1"/>
          <p:nvPr/>
        </p:nvSpPr>
        <p:spPr>
          <a:xfrm>
            <a:off x="7332133" y="1953702"/>
            <a:ext cx="2997200" cy="4255011"/>
          </a:xfrm>
          <a:prstGeom prst="rect">
            <a:avLst/>
          </a:prstGeom>
          <a:noFill/>
        </p:spPr>
        <p:txBody>
          <a:bodyPr wrap="square">
            <a:spAutoFit/>
          </a:bodyPr>
          <a:lstStyle/>
          <a:p>
            <a:pPr algn="just" rtl="1"/>
            <a:r>
              <a:rPr lang="fa-IR" sz="1000" dirty="0">
                <a:latin typeface="Arial" panose="020B0604020202020204" pitchFamily="34" charset="0"/>
              </a:rPr>
              <a:t>من قبل از اینکه </a:t>
            </a:r>
            <a:r>
              <a:rPr lang="fa-IR" sz="1000" dirty="0" err="1">
                <a:latin typeface="Arial" panose="020B0604020202020204" pitchFamily="34" charset="0"/>
              </a:rPr>
              <a:t>نهایتاً</a:t>
            </a:r>
            <a:r>
              <a:rPr lang="fa-IR" sz="1000" dirty="0">
                <a:latin typeface="Arial" panose="020B0604020202020204" pitchFamily="34" charset="0"/>
              </a:rPr>
              <a:t> نگاهی به گسترش مسیحیت در یک دین </a:t>
            </a:r>
            <a:r>
              <a:rPr lang="fa-IR" sz="1000" dirty="0" err="1">
                <a:latin typeface="Arial" panose="020B0604020202020204" pitchFamily="34" charset="0"/>
              </a:rPr>
              <a:t>شکل‌دهنده</a:t>
            </a:r>
            <a:r>
              <a:rPr lang="fa-IR" sz="1000" dirty="0">
                <a:latin typeface="Arial" panose="020B0604020202020204" pitchFamily="34" charset="0"/>
              </a:rPr>
              <a:t> جهان بیندازم و </a:t>
            </a:r>
            <a:r>
              <a:rPr lang="fa-IR" sz="1000" dirty="0" err="1">
                <a:latin typeface="Arial" panose="020B0604020202020204" pitchFamily="34" charset="0"/>
              </a:rPr>
              <a:t>جنبه‌هایی</a:t>
            </a:r>
            <a:r>
              <a:rPr lang="fa-IR" sz="1000" dirty="0">
                <a:latin typeface="Arial" panose="020B0604020202020204" pitchFamily="34" charset="0"/>
              </a:rPr>
              <a:t> را که اکنون فهرست </a:t>
            </a:r>
            <a:r>
              <a:rPr lang="fa-IR" sz="1000" dirty="0" err="1">
                <a:latin typeface="Arial" panose="020B0604020202020204" pitchFamily="34" charset="0"/>
              </a:rPr>
              <a:t>می‌کنم</a:t>
            </a:r>
            <a:r>
              <a:rPr lang="fa-IR" sz="1000" dirty="0">
                <a:latin typeface="Arial" panose="020B0604020202020204" pitchFamily="34" charset="0"/>
              </a:rPr>
              <a:t> در زمینه تأثیر جهانی مسیحیت قرار دهم، می خواهم فقط چند جنبه را که اروپای غربی را بر اساس اعتقادات اساسی مسیحی شکل داده است، انتخاب کنم.</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50" b="1" dirty="0">
                <a:solidFill>
                  <a:srgbClr val="FF0000"/>
                </a:solidFill>
                <a:latin typeface="Arial" panose="020B0604020202020204" pitchFamily="34" charset="0"/>
              </a:rPr>
              <a:t>//</a:t>
            </a:r>
            <a:r>
              <a:rPr lang="fa-IR" sz="1050" b="1" dirty="0">
                <a:solidFill>
                  <a:srgbClr val="0070C0"/>
                </a:solidFill>
                <a:latin typeface="Arial" panose="020B0604020202020204" pitchFamily="34" charset="0"/>
              </a:rPr>
              <a:t> آموزش و پرورش و تربیت</a:t>
            </a:r>
            <a:endParaRPr lang="de-DE" sz="1050" b="1" dirty="0">
              <a:solidFill>
                <a:srgbClr val="0070C0"/>
              </a:solidFill>
              <a:latin typeface="Arial" panose="020B0604020202020204" pitchFamily="34" charset="0"/>
            </a:endParaRPr>
          </a:p>
          <a:p>
            <a:pPr algn="just" rtl="1"/>
            <a:r>
              <a:rPr lang="fa-IR" sz="1000" dirty="0">
                <a:latin typeface="Arial" panose="020B0604020202020204" pitchFamily="34" charset="0"/>
              </a:rPr>
              <a:t>برای قرن ها، آموزش امتیازی بود که بسیاری از آن برخوردار نبودند. ایده یک آموزش عمومی برای همه ناشی از نگرانی های اصلاحات ذکر شده در بالا بود. همه باید بتوانند کتاب مقدس را بخوانند و مسیحیان تحصیل کرده باید جامعه را شکل و تغییر دهند.</a:t>
            </a:r>
            <a:r>
              <a:rPr lang="de-DE" sz="1000" dirty="0">
                <a:latin typeface="Arial" panose="020B0604020202020204" pitchFamily="34" charset="0"/>
              </a:rPr>
              <a:t> </a:t>
            </a:r>
            <a:r>
              <a:rPr lang="fa-IR" sz="1000" dirty="0">
                <a:latin typeface="Arial" panose="020B0604020202020204" pitchFamily="34" charset="0"/>
              </a:rPr>
              <a:t>یک نمونه کلاسیک </a:t>
            </a:r>
            <a:r>
              <a:rPr lang="fa-IR" sz="1000" dirty="0" err="1">
                <a:latin typeface="Arial" panose="020B0604020202020204" pitchFamily="34" charset="0"/>
              </a:rPr>
              <a:t>یوهان</a:t>
            </a:r>
            <a:r>
              <a:rPr lang="fa-IR" sz="1000" dirty="0">
                <a:latin typeface="Arial" panose="020B0604020202020204" pitchFamily="34" charset="0"/>
              </a:rPr>
              <a:t> </a:t>
            </a:r>
            <a:r>
              <a:rPr lang="fa-IR" sz="1000" dirty="0" err="1">
                <a:latin typeface="Arial" panose="020B0604020202020204" pitchFamily="34" charset="0"/>
              </a:rPr>
              <a:t>آموس</a:t>
            </a:r>
            <a:r>
              <a:rPr lang="fa-IR" sz="1000" dirty="0">
                <a:latin typeface="Arial" panose="020B0604020202020204" pitchFamily="34" charset="0"/>
              </a:rPr>
              <a:t> </a:t>
            </a:r>
            <a:r>
              <a:rPr lang="fa-IR" sz="1000" dirty="0" err="1">
                <a:latin typeface="Arial" panose="020B0604020202020204" pitchFamily="34" charset="0"/>
              </a:rPr>
              <a:t>کومنیوس</a:t>
            </a:r>
            <a:r>
              <a:rPr lang="fa-IR" sz="1000" dirty="0">
                <a:latin typeface="Arial" panose="020B0604020202020204" pitchFamily="34" charset="0"/>
              </a:rPr>
              <a:t> (۱۵۹۲-۱۶۷۰) است. پس از جنگ سی ساله، او در آرزوی اروپای صلح آمیز و تحصیل کرده بود. برای این منظور، او می خواست با استفاده از یک سیستم مدرسه خوب، نسل بعدی را با روح ارزش های مسیحی تربیت کند و مردم را به شکل خدا بسازد.</a:t>
            </a:r>
            <a:r>
              <a:rPr lang="de-DE" sz="1000" dirty="0">
                <a:latin typeface="Arial" panose="020B0604020202020204" pitchFamily="34" charset="0"/>
              </a:rPr>
              <a:t> </a:t>
            </a:r>
            <a:r>
              <a:rPr lang="fa-IR" sz="1000" dirty="0">
                <a:latin typeface="Arial" panose="020B0604020202020204" pitchFamily="34" charset="0"/>
              </a:rPr>
              <a:t>آگوست هرمان </a:t>
            </a:r>
            <a:r>
              <a:rPr lang="fa-IR" sz="1000" dirty="0" err="1">
                <a:latin typeface="Arial" panose="020B0604020202020204" pitchFamily="34" charset="0"/>
              </a:rPr>
              <a:t>فرانکه</a:t>
            </a:r>
            <a:r>
              <a:rPr lang="fa-IR" sz="1000" dirty="0">
                <a:latin typeface="Arial" panose="020B0604020202020204" pitchFamily="34" charset="0"/>
              </a:rPr>
              <a:t> (۱۷۲۷-۱۶۶۳) راه او را دنبال کرد. او در آرزوی "تغییر جهان از طریق تغییر افراد" بود.</a:t>
            </a:r>
            <a:r>
              <a:rPr lang="de-DE" sz="1000" dirty="0">
                <a:latin typeface="Arial" panose="020B0604020202020204" pitchFamily="34" charset="0"/>
              </a:rPr>
              <a:t> </a:t>
            </a:r>
            <a:r>
              <a:rPr lang="fa-IR" sz="1000" dirty="0">
                <a:latin typeface="Arial" panose="020B0604020202020204" pitchFamily="34" charset="0"/>
              </a:rPr>
              <a:t>او بر اساس جهان بینی مسیحی خود، آموزش جدیدی را توسعه داد که به یک الگوی آموزشی جدید تبدیل شد. برای اینکه همه بتوانند سهمی داشته باشند و رفاه و پیشرفت در جامعه توسعه یابد، حاکمان خود را متقاعد کرد که مدرسه اجباری را برای همه، یعنی دبستان چهار ساله معرفی کنند. دیدگاه مشابهی از آموزش گسترده جامعه بر اساس انگیزه های مسیحی در دیگر کشورهای اروپایی نیز مطرح شد.</a:t>
            </a:r>
            <a:endParaRPr lang="de-DE" sz="1000" dirty="0">
              <a:latin typeface="Arial" panose="020B0604020202020204" pitchFamily="34" charset="0"/>
            </a:endParaRPr>
          </a:p>
          <a:p>
            <a:pPr algn="just" rtl="1"/>
            <a:r>
              <a:rPr lang="fa-IR" sz="1000" dirty="0">
                <a:latin typeface="Arial" panose="020B0604020202020204" pitchFamily="34" charset="0"/>
              </a:rPr>
              <a:t>با این حال، نباید کتمان کرد که در همان زمان نیروهای روشنگر آموزش را ترویج </a:t>
            </a:r>
            <a:r>
              <a:rPr lang="fa-IR" sz="1000" dirty="0" err="1">
                <a:latin typeface="Arial" panose="020B0604020202020204" pitchFamily="34" charset="0"/>
              </a:rPr>
              <a:t>می‌کردند</a:t>
            </a:r>
            <a:r>
              <a:rPr lang="fa-IR" sz="1000" dirty="0">
                <a:latin typeface="Arial" panose="020B0604020202020204" pitchFamily="34" charset="0"/>
              </a:rPr>
              <a:t>، زیرا </a:t>
            </a:r>
            <a:r>
              <a:rPr lang="fa-IR" sz="1000" dirty="0" err="1">
                <a:latin typeface="Arial" panose="020B0604020202020204" pitchFamily="34" charset="0"/>
              </a:rPr>
              <a:t>می‌خواستند</a:t>
            </a:r>
            <a:r>
              <a:rPr lang="fa-IR" sz="1000" dirty="0">
                <a:latin typeface="Arial" panose="020B0604020202020204" pitchFamily="34" charset="0"/>
              </a:rPr>
              <a:t> مردم را از وابستگی </a:t>
            </a:r>
            <a:r>
              <a:rPr lang="fa-IR" sz="1000" dirty="0" err="1">
                <a:latin typeface="Arial" panose="020B0604020202020204" pitchFamily="34" charset="0"/>
              </a:rPr>
              <a:t>کسل‌کننده</a:t>
            </a:r>
            <a:r>
              <a:rPr lang="fa-IR" sz="1000" dirty="0">
                <a:latin typeface="Arial" panose="020B0604020202020204" pitchFamily="34" charset="0"/>
              </a:rPr>
              <a:t> به </a:t>
            </a:r>
            <a:r>
              <a:rPr lang="fa-IR" sz="1000" dirty="0" err="1">
                <a:latin typeface="Arial" panose="020B0604020202020204" pitchFamily="34" charset="0"/>
              </a:rPr>
              <a:t>پدرگرایی</a:t>
            </a:r>
            <a:r>
              <a:rPr lang="fa-IR" sz="1000" dirty="0">
                <a:latin typeface="Arial" panose="020B0604020202020204" pitchFamily="34" charset="0"/>
              </a:rPr>
              <a:t> کلیسا رها کنند.</a:t>
            </a:r>
          </a:p>
        </p:txBody>
      </p:sp>
      <p:sp>
        <p:nvSpPr>
          <p:cNvPr id="21" name="Textfeld 20">
            <a:extLst>
              <a:ext uri="{FF2B5EF4-FFF2-40B4-BE49-F238E27FC236}">
                <a16:creationId xmlns:a16="http://schemas.microsoft.com/office/drawing/2014/main" id="{57566FE5-A7A0-C342-AA30-BC242538D27C}"/>
              </a:ext>
            </a:extLst>
          </p:cNvPr>
          <p:cNvSpPr txBox="1"/>
          <p:nvPr/>
        </p:nvSpPr>
        <p:spPr>
          <a:xfrm>
            <a:off x="4013199" y="1977004"/>
            <a:ext cx="2997199" cy="4255011"/>
          </a:xfrm>
          <a:prstGeom prst="rect">
            <a:avLst/>
          </a:prstGeom>
          <a:noFill/>
        </p:spPr>
        <p:txBody>
          <a:bodyPr wrap="square">
            <a:spAutoFit/>
          </a:bodyPr>
          <a:lstStyle/>
          <a:p>
            <a:pPr algn="just" rtl="1"/>
            <a:r>
              <a:rPr lang="fa-IR" sz="1000" dirty="0">
                <a:latin typeface="Arial" panose="020B0604020202020204" pitchFamily="34" charset="0"/>
              </a:rPr>
              <a:t>به خصوص در فرانسه، انگلستان و همچنین در آلمان. دیوید </a:t>
            </a:r>
            <a:r>
              <a:rPr lang="fa-IR" sz="1000" dirty="0" err="1">
                <a:latin typeface="Arial" panose="020B0604020202020204" pitchFamily="34" charset="0"/>
              </a:rPr>
              <a:t>هیوم</a:t>
            </a:r>
            <a:r>
              <a:rPr lang="fa-IR" sz="1000" dirty="0">
                <a:latin typeface="Arial" panose="020B0604020202020204" pitchFamily="34" charset="0"/>
              </a:rPr>
              <a:t>، </a:t>
            </a:r>
            <a:r>
              <a:rPr lang="fa-IR" sz="1000" dirty="0" err="1">
                <a:latin typeface="Arial" panose="020B0604020202020204" pitchFamily="34" charset="0"/>
              </a:rPr>
              <a:t>ولتر</a:t>
            </a:r>
            <a:r>
              <a:rPr lang="fa-IR" sz="1000" dirty="0">
                <a:latin typeface="Arial" panose="020B0604020202020204" pitchFamily="34" charset="0"/>
              </a:rPr>
              <a:t> یا </a:t>
            </a:r>
            <a:r>
              <a:rPr lang="fa-IR" sz="1000" dirty="0" err="1">
                <a:latin typeface="Arial" panose="020B0604020202020204" pitchFamily="34" charset="0"/>
              </a:rPr>
              <a:t>لسینگ</a:t>
            </a:r>
            <a:r>
              <a:rPr lang="fa-IR" sz="1000" dirty="0">
                <a:latin typeface="Arial" panose="020B0604020202020204" pitchFamily="34" charset="0"/>
              </a:rPr>
              <a:t> تنها سه نام از </a:t>
            </a:r>
            <a:r>
              <a:rPr lang="fa-IR" sz="1000" dirty="0" err="1">
                <a:latin typeface="Arial" panose="020B0604020202020204" pitchFamily="34" charset="0"/>
              </a:rPr>
              <a:t>شخصیت‌های</a:t>
            </a:r>
            <a:r>
              <a:rPr lang="fa-IR" sz="1000" dirty="0">
                <a:latin typeface="Arial" panose="020B0604020202020204" pitchFamily="34" charset="0"/>
              </a:rPr>
              <a:t> مهم عصر روشنگری هستند که کاملاً از کلیسا و ایمان انتقاد </a:t>
            </a:r>
            <a:r>
              <a:rPr lang="fa-IR" sz="1000" dirty="0" err="1">
                <a:latin typeface="Arial" panose="020B0604020202020204" pitchFamily="34" charset="0"/>
              </a:rPr>
              <a:t>می‌کردند</a:t>
            </a:r>
            <a:r>
              <a:rPr lang="fa-IR" sz="1000" dirty="0">
                <a:latin typeface="Arial" panose="020B0604020202020204" pitchFamily="34" charset="0"/>
              </a:rPr>
              <a:t> که </a:t>
            </a:r>
            <a:r>
              <a:rPr lang="fa-IR" sz="1000" dirty="0" err="1">
                <a:latin typeface="Arial" panose="020B0604020202020204" pitchFamily="34" charset="0"/>
              </a:rPr>
              <a:t>آن‌ها</a:t>
            </a:r>
            <a:r>
              <a:rPr lang="fa-IR" sz="1000" dirty="0">
                <a:latin typeface="Arial" panose="020B0604020202020204" pitchFamily="34" charset="0"/>
              </a:rPr>
              <a:t> را یافته و تجربه کرده بودند. ایده یک فرد </a:t>
            </a:r>
            <a:r>
              <a:rPr lang="fa-IR" sz="1000" dirty="0" err="1">
                <a:latin typeface="Arial" panose="020B0604020202020204" pitchFamily="34" charset="0"/>
              </a:rPr>
              <a:t>تحصیلکرده</a:t>
            </a:r>
            <a:r>
              <a:rPr lang="fa-IR" sz="1000" dirty="0">
                <a:latin typeface="Arial" panose="020B0604020202020204" pitchFamily="34" charset="0"/>
              </a:rPr>
              <a:t> و توانا با شخصیتی </a:t>
            </a:r>
            <a:r>
              <a:rPr lang="fa-IR" sz="1000" dirty="0" err="1">
                <a:latin typeface="Arial" panose="020B0604020202020204" pitchFamily="34" charset="0"/>
              </a:rPr>
              <a:t>خودمختار</a:t>
            </a:r>
            <a:r>
              <a:rPr lang="fa-IR" sz="1000" dirty="0">
                <a:latin typeface="Arial" panose="020B0604020202020204" pitchFamily="34" charset="0"/>
              </a:rPr>
              <a:t> بر اساس تصویر مسیحی از انسان و ارزش های مسیحی است.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50" b="1" dirty="0">
                <a:solidFill>
                  <a:srgbClr val="C00000"/>
                </a:solidFill>
                <a:latin typeface="Arial" panose="020B0604020202020204" pitchFamily="34" charset="0"/>
              </a:rPr>
              <a:t>// </a:t>
            </a:r>
            <a:r>
              <a:rPr lang="fa-IR" sz="1050" b="1" dirty="0">
                <a:solidFill>
                  <a:srgbClr val="0070C0"/>
                </a:solidFill>
                <a:latin typeface="Arial" panose="020B0604020202020204" pitchFamily="34" charset="0"/>
              </a:rPr>
              <a:t>کارهای خیریه </a:t>
            </a:r>
            <a:endParaRPr lang="de-DE" sz="1050" b="1" dirty="0">
              <a:solidFill>
                <a:srgbClr val="0070C0"/>
              </a:solidFill>
              <a:latin typeface="Arial" panose="020B0604020202020204" pitchFamily="34" charset="0"/>
            </a:endParaRPr>
          </a:p>
          <a:p>
            <a:pPr algn="just" rtl="1"/>
            <a:r>
              <a:rPr lang="fa-IR" sz="1000" dirty="0">
                <a:latin typeface="Arial" panose="020B0604020202020204" pitchFamily="34" charset="0"/>
              </a:rPr>
              <a:t>تأثیر مثبت مسیحیت در هیچ مقوله دیگری به اندازه انسانیت زیسته شده و آثار عشق به دیگران به چشم نمیخورد. در اینجا نمونه هایی عینی از عیسی مسیح است. او به عنوان پزشک برای افراد ضعیف آمده بود. او </a:t>
            </a:r>
            <a:r>
              <a:rPr lang="fa-IR" sz="1000" dirty="0" err="1">
                <a:latin typeface="Arial" panose="020B0604020202020204" pitchFamily="34" charset="0"/>
              </a:rPr>
              <a:t>نمی</a:t>
            </a:r>
            <a:r>
              <a:rPr lang="fa-IR" sz="1000" dirty="0">
                <a:latin typeface="Arial" panose="020B0604020202020204" pitchFamily="34" charset="0"/>
              </a:rPr>
              <a:t> خواست حکومت کند، بلکه خواسته او خدمت بود. و هیچ فرقی بین مردم قائل نبود و نیست.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بدبختی که حاصل اولیه صنعتی شدن  بود ، زمینه آشکاری را برای فعالیت های اجتماعی بی سابقه با انگیزه خیریه مسیحیت فراهم کرد. نمونه بارز آن درگیر شدن </a:t>
            </a:r>
            <a:r>
              <a:rPr lang="fa-IR" sz="1000" dirty="0" err="1">
                <a:latin typeface="Arial" panose="020B0604020202020204" pitchFamily="34" charset="0"/>
              </a:rPr>
              <a:t>متدیسم</a:t>
            </a:r>
            <a:r>
              <a:rPr lang="fa-IR" sz="1000" dirty="0">
                <a:latin typeface="Arial" panose="020B0604020202020204" pitchFamily="34" charset="0"/>
              </a:rPr>
              <a:t> در انگلستان است. فقر، بیماری، بیکاری، یتیمان، اعتیاد به الکل، دزدی، قتل، همه اینها واقعیت غم انگیز انگلستان در قرن هجدهم است. احیای </a:t>
            </a:r>
            <a:r>
              <a:rPr lang="fa-IR" sz="1000" dirty="0" err="1">
                <a:latin typeface="Arial" panose="020B0604020202020204" pitchFamily="34" charset="0"/>
              </a:rPr>
              <a:t>متدیسم</a:t>
            </a:r>
            <a:r>
              <a:rPr lang="fa-IR" sz="1000" dirty="0">
                <a:latin typeface="Arial" panose="020B0604020202020204" pitchFamily="34" charset="0"/>
              </a:rPr>
              <a:t> در حال تغییر جامعه به سمت بهتر است، که احتمالاً از این طریق از یک انقلاب خونین جلوگیری کرد. ارتش رستگاری نمونه دیگری از تعهد اجتماعی باورنکردنی </a:t>
            </a:r>
            <a:r>
              <a:rPr lang="fa-IR" sz="1000" dirty="0" err="1">
                <a:latin typeface="Arial" panose="020B0604020202020204" pitchFamily="34" charset="0"/>
              </a:rPr>
              <a:t>متدیست</a:t>
            </a:r>
            <a:r>
              <a:rPr lang="fa-IR" sz="1000" dirty="0">
                <a:latin typeface="Arial" panose="020B0604020202020204" pitchFamily="34" charset="0"/>
              </a:rPr>
              <a:t> و سپس دیگر محافل بود. چیزی شبیه به این همزمان در آلمان نیز  در حال رخ دادن بود. مانند: مأموریت درونی </a:t>
            </a:r>
            <a:r>
              <a:rPr lang="fa-IR" sz="1000" dirty="0" err="1">
                <a:latin typeface="Arial" panose="020B0604020202020204" pitchFamily="34" charset="0"/>
              </a:rPr>
              <a:t>هاینریش</a:t>
            </a:r>
            <a:r>
              <a:rPr lang="fa-IR" sz="1000" dirty="0">
                <a:latin typeface="Arial" panose="020B0604020202020204" pitchFamily="34" charset="0"/>
              </a:rPr>
              <a:t> </a:t>
            </a:r>
            <a:r>
              <a:rPr lang="fa-IR" sz="1000" dirty="0" err="1">
                <a:latin typeface="Arial" panose="020B0604020202020204" pitchFamily="34" charset="0"/>
              </a:rPr>
              <a:t>ویچرن</a:t>
            </a:r>
            <a:r>
              <a:rPr lang="fa-IR" sz="1000" dirty="0">
                <a:latin typeface="Arial" panose="020B0604020202020204" pitchFamily="34" charset="0"/>
              </a:rPr>
              <a:t>، مؤسسه خیریه زنان در </a:t>
            </a:r>
            <a:r>
              <a:rPr lang="fa-IR" sz="1000" dirty="0" err="1">
                <a:latin typeface="Arial" panose="020B0604020202020204" pitchFamily="34" charset="0"/>
              </a:rPr>
              <a:t>کایزرسورث</a:t>
            </a:r>
            <a:r>
              <a:rPr lang="fa-IR" sz="1000" dirty="0">
                <a:latin typeface="Arial" panose="020B0604020202020204" pitchFamily="34" charset="0"/>
              </a:rPr>
              <a:t>، مؤسسات </a:t>
            </a:r>
            <a:r>
              <a:rPr lang="de-DE" sz="1000" dirty="0" err="1">
                <a:latin typeface="Arial" panose="020B0604020202020204" pitchFamily="34" charset="0"/>
              </a:rPr>
              <a:t>Bodelschwinghschen</a:t>
            </a:r>
            <a:r>
              <a:rPr lang="de-DE" sz="1000" dirty="0">
                <a:latin typeface="Arial" panose="020B0604020202020204" pitchFamily="34" charset="0"/>
              </a:rPr>
              <a:t> </a:t>
            </a:r>
            <a:r>
              <a:rPr lang="fa-IR" sz="1000" dirty="0">
                <a:latin typeface="Arial" panose="020B0604020202020204" pitchFamily="34" charset="0"/>
              </a:rPr>
              <a:t>در </a:t>
            </a:r>
            <a:r>
              <a:rPr lang="fa-IR" sz="1000" dirty="0" err="1">
                <a:latin typeface="Arial" panose="020B0604020202020204" pitchFamily="34" charset="0"/>
              </a:rPr>
              <a:t>بیله‌فلد</a:t>
            </a:r>
            <a:r>
              <a:rPr lang="fa-IR" sz="1000" dirty="0">
                <a:latin typeface="Arial" panose="020B0604020202020204" pitchFamily="34" charset="0"/>
              </a:rPr>
              <a:t>. </a:t>
            </a:r>
            <a:r>
              <a:rPr lang="fa-IR" sz="1000" dirty="0" err="1">
                <a:latin typeface="Arial" panose="020B0604020202020204" pitchFamily="34" charset="0"/>
              </a:rPr>
              <a:t>کاریتاس</a:t>
            </a:r>
            <a:r>
              <a:rPr lang="fa-IR" sz="1000" dirty="0">
                <a:latin typeface="Arial" panose="020B0604020202020204" pitchFamily="34" charset="0"/>
              </a:rPr>
              <a:t> کاتولیک و موسسات و </a:t>
            </a:r>
            <a:r>
              <a:rPr lang="fa-IR" sz="1000" dirty="0" err="1">
                <a:latin typeface="Arial" panose="020B0604020202020204" pitchFamily="34" charset="0"/>
              </a:rPr>
              <a:t>ابتکارات</a:t>
            </a:r>
            <a:r>
              <a:rPr lang="fa-IR" sz="1000" dirty="0">
                <a:latin typeface="Arial" panose="020B0604020202020204" pitchFamily="34" charset="0"/>
              </a:rPr>
              <a:t> اجتماعی-</a:t>
            </a:r>
            <a:r>
              <a:rPr lang="fa-IR" sz="1000" dirty="0" err="1">
                <a:latin typeface="Arial" panose="020B0604020202020204" pitchFamily="34" charset="0"/>
              </a:rPr>
              <a:t>دیاکونی</a:t>
            </a:r>
            <a:r>
              <a:rPr lang="fa-IR" sz="1000" dirty="0">
                <a:latin typeface="Arial" panose="020B0604020202020204" pitchFamily="34" charset="0"/>
              </a:rPr>
              <a:t> </a:t>
            </a:r>
            <a:r>
              <a:rPr lang="fa-IR" sz="1000" dirty="0" err="1">
                <a:latin typeface="Arial" panose="020B0604020202020204" pitchFamily="34" charset="0"/>
              </a:rPr>
              <a:t>بی‌شماری</a:t>
            </a:r>
            <a:r>
              <a:rPr lang="fa-IR" sz="1000" dirty="0">
                <a:latin typeface="Arial" panose="020B0604020202020204" pitchFamily="34" charset="0"/>
              </a:rPr>
              <a:t> که به دلیل تعداد </a:t>
            </a:r>
            <a:r>
              <a:rPr lang="fa-IR" sz="1000" dirty="0" err="1">
                <a:latin typeface="Arial" panose="020B0604020202020204" pitchFamily="34" charset="0"/>
              </a:rPr>
              <a:t>زیادشان</a:t>
            </a:r>
            <a:r>
              <a:rPr lang="fa-IR" sz="1000" dirty="0">
                <a:latin typeface="Arial" panose="020B0604020202020204" pitchFamily="34" charset="0"/>
              </a:rPr>
              <a:t> </a:t>
            </a:r>
            <a:r>
              <a:rPr lang="fa-IR" sz="1000" dirty="0" err="1">
                <a:latin typeface="Arial" panose="020B0604020202020204" pitchFamily="34" charset="0"/>
              </a:rPr>
              <a:t>نمی‌توان</a:t>
            </a:r>
            <a:r>
              <a:rPr lang="fa-IR" sz="1000" dirty="0">
                <a:latin typeface="Arial" panose="020B0604020202020204" pitchFamily="34" charset="0"/>
              </a:rPr>
              <a:t> در اینجا به آنها اشاره کرد.</a:t>
            </a:r>
            <a:endParaRPr lang="de-DE" sz="1000" dirty="0">
              <a:latin typeface="Arial" panose="020B0604020202020204" pitchFamily="34" charset="0"/>
            </a:endParaRPr>
          </a:p>
        </p:txBody>
      </p:sp>
      <p:sp>
        <p:nvSpPr>
          <p:cNvPr id="14" name="Textfeld 13">
            <a:extLst>
              <a:ext uri="{FF2B5EF4-FFF2-40B4-BE49-F238E27FC236}">
                <a16:creationId xmlns:a16="http://schemas.microsoft.com/office/drawing/2014/main" id="{5CDA02E4-53D2-D540-8991-C78E653748E0}"/>
              </a:ext>
            </a:extLst>
          </p:cNvPr>
          <p:cNvSpPr txBox="1"/>
          <p:nvPr/>
        </p:nvSpPr>
        <p:spPr>
          <a:xfrm>
            <a:off x="508000" y="1977004"/>
            <a:ext cx="2997199" cy="4262705"/>
          </a:xfrm>
          <a:prstGeom prst="rect">
            <a:avLst/>
          </a:prstGeom>
          <a:noFill/>
        </p:spPr>
        <p:txBody>
          <a:bodyPr wrap="square">
            <a:spAutoFit/>
          </a:bodyPr>
          <a:lstStyle/>
          <a:p>
            <a:pPr algn="just" rtl="1"/>
            <a:r>
              <a:rPr lang="fa-IR" sz="1000" dirty="0">
                <a:latin typeface="Arial" panose="020B0604020202020204" pitchFamily="34" charset="0"/>
              </a:rPr>
              <a:t>در همه جا کارهای </a:t>
            </a:r>
            <a:r>
              <a:rPr lang="fa-IR" sz="1000" dirty="0" err="1">
                <a:latin typeface="Arial" panose="020B0604020202020204" pitchFamily="34" charset="0"/>
              </a:rPr>
              <a:t>فداکارانه</a:t>
            </a:r>
            <a:r>
              <a:rPr lang="fa-IR" sz="1000" dirty="0">
                <a:latin typeface="Arial" panose="020B0604020202020204" pitchFamily="34" charset="0"/>
              </a:rPr>
              <a:t> و بدون خودخواهی از ذهن مسیح خدمتگزار سرچشمه می گیرد. این انسانیت که توسط ایمان مسیحی شکل گرفته است </a:t>
            </a:r>
            <a:r>
              <a:rPr lang="fa-IR" sz="1000" dirty="0" err="1">
                <a:latin typeface="Arial" panose="020B0604020202020204" pitchFamily="34" charset="0"/>
              </a:rPr>
              <a:t>وهنوز</a:t>
            </a:r>
            <a:r>
              <a:rPr lang="fa-IR" sz="1000" dirty="0">
                <a:latin typeface="Arial" panose="020B0604020202020204" pitchFamily="34" charset="0"/>
              </a:rPr>
              <a:t> هم یکی از ویژگی های دنیای غرب بشمار میرود.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در اینجا نیز نباید این واقعیت را کتمان کرد که </a:t>
            </a:r>
            <a:r>
              <a:rPr lang="fa-IR" sz="1000" dirty="0" err="1">
                <a:latin typeface="Arial" panose="020B0604020202020204" pitchFamily="34" charset="0"/>
              </a:rPr>
              <a:t>استثمارگران</a:t>
            </a:r>
            <a:r>
              <a:rPr lang="fa-IR" sz="1000" dirty="0">
                <a:latin typeface="Arial" panose="020B0604020202020204" pitchFamily="34" charset="0"/>
              </a:rPr>
              <a:t> حداقل </a:t>
            </a:r>
            <a:r>
              <a:rPr lang="fa-IR" sz="1000" dirty="0" err="1">
                <a:latin typeface="Arial" panose="020B0604020202020204" pitchFamily="34" charset="0"/>
              </a:rPr>
              <a:t>اسماً</a:t>
            </a:r>
            <a:r>
              <a:rPr lang="fa-IR" sz="1000" dirty="0">
                <a:latin typeface="Arial" panose="020B0604020202020204" pitchFamily="34" charset="0"/>
              </a:rPr>
              <a:t> مسیحی بودند، که برای بسیاری از آنها سود بالاتر از انسانیت بود و این برای احیاء تغییرات ساختاری در آلمان بسیار کم بود.</a:t>
            </a:r>
          </a:p>
          <a:p>
            <a:pPr algn="just" rtl="1"/>
            <a:r>
              <a:rPr lang="fa-IR" sz="1000" dirty="0">
                <a:latin typeface="Arial" panose="020B0604020202020204" pitchFamily="34" charset="0"/>
              </a:rPr>
              <a:t>قوانین اجتماعی معروف </a:t>
            </a:r>
            <a:r>
              <a:rPr lang="fa-IR" sz="1000" dirty="0" err="1">
                <a:latin typeface="Arial" panose="020B0604020202020204" pitchFamily="34" charset="0"/>
              </a:rPr>
              <a:t>بیسمارک</a:t>
            </a:r>
            <a:r>
              <a:rPr lang="fa-IR" sz="1000" dirty="0">
                <a:latin typeface="Arial" panose="020B0604020202020204" pitchFamily="34" charset="0"/>
              </a:rPr>
              <a:t> عمدتاً به این دلیل پدید آمدند که او می خواست باد را از بادبان سوسیالیست ها درآورد و این کمتر به دلیل نگرش آگاهانه </a:t>
            </a:r>
            <a:r>
              <a:rPr lang="fa-IR" sz="1000" dirty="0" err="1">
                <a:latin typeface="Arial" panose="020B0604020202020204" pitchFamily="34" charset="0"/>
              </a:rPr>
              <a:t>پروتستانی</a:t>
            </a:r>
            <a:r>
              <a:rPr lang="fa-IR" sz="1000" dirty="0">
                <a:latin typeface="Arial" panose="020B0604020202020204" pitchFamily="34" charset="0"/>
              </a:rPr>
              <a:t> </a:t>
            </a:r>
            <a:r>
              <a:rPr lang="fa-IR" sz="1000" dirty="0" err="1">
                <a:latin typeface="Arial" panose="020B0604020202020204" pitchFamily="34" charset="0"/>
              </a:rPr>
              <a:t>اش</a:t>
            </a:r>
            <a:r>
              <a:rPr lang="fa-IR" sz="1000" dirty="0">
                <a:latin typeface="Arial" panose="020B0604020202020204" pitchFamily="34" charset="0"/>
              </a:rPr>
              <a:t> نسبت به مسئولیت اجتماعی بود.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آزادی و برابری / دموکراسی و حاکمیت قانون </a:t>
            </a:r>
            <a:endParaRPr lang="de-DE" sz="1050" b="1" dirty="0">
              <a:solidFill>
                <a:srgbClr val="0070C0"/>
              </a:solidFill>
              <a:latin typeface="Arial" panose="020B0604020202020204" pitchFamily="34" charset="0"/>
            </a:endParaRPr>
          </a:p>
          <a:p>
            <a:pPr algn="just" rtl="1"/>
            <a:r>
              <a:rPr lang="fa-IR" sz="1000" dirty="0" err="1">
                <a:latin typeface="Arial" panose="020B0604020202020204" pitchFamily="34" charset="0"/>
              </a:rPr>
              <a:t>ارزش‌های</a:t>
            </a:r>
            <a:r>
              <a:rPr lang="fa-IR" sz="1000" dirty="0">
                <a:latin typeface="Arial" panose="020B0604020202020204" pitchFamily="34" charset="0"/>
              </a:rPr>
              <a:t> مسیحیت بر توسعه </a:t>
            </a:r>
            <a:r>
              <a:rPr lang="fa-IR" sz="1000" dirty="0" err="1">
                <a:latin typeface="Arial" panose="020B0604020202020204" pitchFamily="34" charset="0"/>
              </a:rPr>
              <a:t>ایده‌های</a:t>
            </a:r>
            <a:r>
              <a:rPr lang="fa-IR" sz="1000" dirty="0">
                <a:latin typeface="Arial" panose="020B0604020202020204" pitchFamily="34" charset="0"/>
              </a:rPr>
              <a:t> مدرن آزادی و برابری و دموکراسی و حاکمیت قانون تأثیر گذاشت که به سختی </a:t>
            </a:r>
            <a:r>
              <a:rPr lang="fa-IR" sz="1000" dirty="0" err="1">
                <a:latin typeface="Arial" panose="020B0604020202020204" pitchFamily="34" charset="0"/>
              </a:rPr>
              <a:t>می‌توان</a:t>
            </a:r>
            <a:r>
              <a:rPr lang="fa-IR" sz="1000" dirty="0">
                <a:latin typeface="Arial" panose="020B0604020202020204" pitchFamily="34" charset="0"/>
              </a:rPr>
              <a:t> آن را </a:t>
            </a:r>
            <a:r>
              <a:rPr lang="fa-IR" sz="1000" dirty="0" err="1">
                <a:latin typeface="Arial" panose="020B0604020202020204" pitchFamily="34" charset="0"/>
              </a:rPr>
              <a:t>دست‌کم</a:t>
            </a:r>
            <a:r>
              <a:rPr lang="fa-IR" sz="1000" dirty="0">
                <a:latin typeface="Arial" panose="020B0604020202020204" pitchFamily="34" charset="0"/>
              </a:rPr>
              <a:t> گرفت. فرمول بندی اعلامیه حقوق بشر فرانسه بیشتر برخاسته از رعایت فاصله با کلیسای کاتولیک </a:t>
            </a:r>
            <a:r>
              <a:rPr lang="fa-IR" sz="1000" dirty="0" err="1">
                <a:latin typeface="Arial" panose="020B0604020202020204" pitchFamily="34" charset="0"/>
              </a:rPr>
              <a:t>وهمچنین</a:t>
            </a:r>
            <a:r>
              <a:rPr lang="fa-IR" sz="1000" dirty="0">
                <a:latin typeface="Arial" panose="020B0604020202020204" pitchFamily="34" charset="0"/>
              </a:rPr>
              <a:t> ایده یک انسانیت عمومی است. با این حال، این واقعیت که آزادی مذهبی در آن به صراحت ذکر شده است ناشی از تأثیر </a:t>
            </a:r>
            <a:r>
              <a:rPr lang="fa-IR" sz="1000" dirty="0" err="1">
                <a:latin typeface="Arial" panose="020B0604020202020204" pitchFamily="34" charset="0"/>
              </a:rPr>
              <a:t>هوگنو</a:t>
            </a:r>
            <a:r>
              <a:rPr lang="fa-IR" sz="1000" dirty="0">
                <a:latin typeface="Arial" panose="020B0604020202020204" pitchFamily="34" charset="0"/>
              </a:rPr>
              <a:t> ژان پل </a:t>
            </a:r>
            <a:r>
              <a:rPr lang="fa-IR" sz="1000" dirty="0" err="1">
                <a:latin typeface="Arial" panose="020B0604020202020204" pitchFamily="34" charset="0"/>
              </a:rPr>
              <a:t>رابو</a:t>
            </a:r>
            <a:r>
              <a:rPr lang="fa-IR" sz="1000" dirty="0">
                <a:latin typeface="Arial" panose="020B0604020202020204" pitchFamily="34" charset="0"/>
              </a:rPr>
              <a:t> سنت </a:t>
            </a:r>
            <a:r>
              <a:rPr lang="fa-IR" sz="1000" dirty="0" err="1">
                <a:latin typeface="Arial" panose="020B0604020202020204" pitchFamily="34" charset="0"/>
              </a:rPr>
              <a:t>اتین</a:t>
            </a:r>
            <a:r>
              <a:rPr lang="fa-IR" sz="1000" dirty="0">
                <a:latin typeface="Arial" panose="020B0604020202020204" pitchFamily="34" charset="0"/>
              </a:rPr>
              <a:t> (۱۷۴۳-۱۷۹۳) است.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از سوی دیگر، اعلامیه حقوق بشر آمریکا، آگاهانه مبتنی بر </a:t>
            </a:r>
            <a:r>
              <a:rPr lang="fa-IR" sz="1000" dirty="0" err="1">
                <a:latin typeface="Arial" panose="020B0604020202020204" pitchFamily="34" charset="0"/>
              </a:rPr>
              <a:t>ارزش‌های</a:t>
            </a:r>
            <a:r>
              <a:rPr lang="fa-IR" sz="1000" dirty="0">
                <a:latin typeface="Arial" panose="020B0604020202020204" pitchFamily="34" charset="0"/>
              </a:rPr>
              <a:t> اساسی مسیحیت  درباره برابری همه مردم در برابر خداوند است. «ما به خدا ایمان داریم.» در اینجا نیز ایده تساهل مذهبی اساساً در قوانین اساسی مدرن ما استوار است.</a:t>
            </a:r>
            <a:endParaRPr lang="de-DE" sz="1000" dirty="0">
              <a:latin typeface="Arial" panose="020B0604020202020204" pitchFamily="34" charset="0"/>
            </a:endParaRPr>
          </a:p>
          <a:p>
            <a:pPr algn="just" rtl="1"/>
            <a:endParaRPr lang="de-DE" sz="1000" b="1" dirty="0">
              <a:solidFill>
                <a:srgbClr val="0070C0"/>
              </a:solidFill>
              <a:latin typeface="Arial" panose="020B0604020202020204" pitchFamily="34" charset="0"/>
            </a:endParaRPr>
          </a:p>
          <a:p>
            <a:pPr algn="just" rtl="1"/>
            <a:endParaRPr lang="de-DE" sz="105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1704332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43040" y="-3"/>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13" name="Textfeld 12">
            <a:extLst>
              <a:ext uri="{FF2B5EF4-FFF2-40B4-BE49-F238E27FC236}">
                <a16:creationId xmlns:a16="http://schemas.microsoft.com/office/drawing/2014/main" id="{EB9ED75D-1B1E-C848-91FD-92D1344D85FF}"/>
              </a:ext>
            </a:extLst>
          </p:cNvPr>
          <p:cNvSpPr txBox="1"/>
          <p:nvPr/>
        </p:nvSpPr>
        <p:spPr>
          <a:xfrm>
            <a:off x="5685718" y="1630826"/>
            <a:ext cx="3180129" cy="3023905"/>
          </a:xfrm>
          <a:prstGeom prst="rect">
            <a:avLst/>
          </a:prstGeom>
          <a:noFill/>
        </p:spPr>
        <p:txBody>
          <a:bodyPr wrap="square">
            <a:spAutoFit/>
          </a:bodyPr>
          <a:lstStyle/>
          <a:p>
            <a:pPr algn="just" rtl="1"/>
            <a:r>
              <a:rPr lang="fa-IR" sz="1050" b="1" dirty="0">
                <a:solidFill>
                  <a:srgbClr val="C00000"/>
                </a:solidFill>
                <a:latin typeface="Arial" panose="020B0604020202020204" pitchFamily="34" charset="0"/>
              </a:rPr>
              <a:t>//</a:t>
            </a:r>
            <a:r>
              <a:rPr lang="fa-IR" sz="1050" b="1" dirty="0">
                <a:solidFill>
                  <a:srgbClr val="0070C0"/>
                </a:solidFill>
                <a:latin typeface="Arial" panose="020B0604020202020204" pitchFamily="34" charset="0"/>
              </a:rPr>
              <a:t> پژوهش و علم </a:t>
            </a:r>
            <a:endParaRPr lang="de-DE" sz="1000" b="1" dirty="0">
              <a:latin typeface="Arial" panose="020B0604020202020204" pitchFamily="34" charset="0"/>
            </a:endParaRPr>
          </a:p>
          <a:p>
            <a:pPr algn="just" rtl="1"/>
            <a:r>
              <a:rPr lang="fa-IR" sz="1000" dirty="0">
                <a:latin typeface="Arial" panose="020B0604020202020204" pitchFamily="34" charset="0"/>
              </a:rPr>
              <a:t>در نهایت باید به این نکته اشاره کرد که پیشتازی علم و پژوهش در جهان غرب نیز مبتنی بر جهان بینی مسیحیت است که توسط ایمان مسیحی شکل گرفته است. از آنجایی که جهان مخلوق نیک خداوند است، میتوان آن را به معنای «رها </a:t>
            </a:r>
            <a:r>
              <a:rPr lang="fa-IR" sz="1000" dirty="0" err="1">
                <a:latin typeface="Arial" panose="020B0604020202020204" pitchFamily="34" charset="0"/>
              </a:rPr>
              <a:t>ازافسون</a:t>
            </a:r>
            <a:r>
              <a:rPr lang="fa-IR" sz="1000" dirty="0">
                <a:latin typeface="Arial" panose="020B0604020202020204" pitchFamily="34" charset="0"/>
              </a:rPr>
              <a:t> زدگی» دانست. مسؤولیت انسان در برابر خداوندی است که بر آن حکومت میکند. قهرمانان علوم طبیعی مدرن همگی ایمان داشتند و جلال خدا را در قوانین کشف شده طبیعت به رسمیت می شناسند. بنابراین، دستاوردهای فنی حاصل باید در جهت جلال خداوند و به نفع عموم مردم استفاده شود.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تنها شروع </a:t>
            </a:r>
            <a:r>
              <a:rPr lang="fa-IR" sz="1000" dirty="0" err="1">
                <a:latin typeface="Arial" panose="020B0604020202020204" pitchFamily="34" charset="0"/>
              </a:rPr>
              <a:t>سکولاریزاسیون</a:t>
            </a:r>
            <a:r>
              <a:rPr lang="fa-IR" sz="1000" dirty="0">
                <a:latin typeface="Arial" panose="020B0604020202020204" pitchFamily="34" charset="0"/>
              </a:rPr>
              <a:t> علم و ایمان را در تقابل قرار داد. </a:t>
            </a:r>
            <a:r>
              <a:rPr lang="fa-IR" sz="1000" dirty="0" err="1">
                <a:latin typeface="Arial" panose="020B0604020202020204" pitchFamily="34" charset="0"/>
              </a:rPr>
              <a:t>سکولاریزاسیون</a:t>
            </a:r>
            <a:r>
              <a:rPr lang="fa-IR" sz="1000" dirty="0">
                <a:latin typeface="Arial" panose="020B0604020202020204" pitchFamily="34" charset="0"/>
              </a:rPr>
              <a:t> گرایشی دارد که به طور فزاینده ای در همه زمینه هایی که من فهرست کردم آشکار خواهد شد. در طول زمان، ایمان مسیحی تأثیر مستقیم و تعیین کننده خود را از دست می دهد. </a:t>
            </a:r>
            <a:r>
              <a:rPr lang="fa-IR" sz="1000" dirty="0" err="1">
                <a:latin typeface="Arial" panose="020B0604020202020204" pitchFamily="34" charset="0"/>
              </a:rPr>
              <a:t>ارزش‌های</a:t>
            </a:r>
            <a:r>
              <a:rPr lang="fa-IR" sz="1000" dirty="0">
                <a:latin typeface="Arial" panose="020B0604020202020204" pitchFamily="34" charset="0"/>
              </a:rPr>
              <a:t> اساسی جامعه مسیحی ما دیگر از ایمان مسیحیت درک </a:t>
            </a:r>
            <a:r>
              <a:rPr lang="fa-IR" sz="1000" dirty="0" err="1">
                <a:latin typeface="Arial" panose="020B0604020202020204" pitchFamily="34" charset="0"/>
              </a:rPr>
              <a:t>نمی‌شود</a:t>
            </a:r>
            <a:r>
              <a:rPr lang="fa-IR" sz="1000" dirty="0">
                <a:latin typeface="Arial" panose="020B0604020202020204" pitchFamily="34" charset="0"/>
              </a:rPr>
              <a:t>، بلکه از انسانیت و علم عمومی درک </a:t>
            </a:r>
            <a:r>
              <a:rPr lang="fa-IR" sz="1000" dirty="0" err="1">
                <a:latin typeface="Arial" panose="020B0604020202020204" pitchFamily="34" charset="0"/>
              </a:rPr>
              <a:t>می‌شود</a:t>
            </a:r>
            <a:r>
              <a:rPr lang="fa-IR" sz="1000" dirty="0">
                <a:latin typeface="Arial" panose="020B0604020202020204" pitchFamily="34" charset="0"/>
              </a:rPr>
              <a:t> و در نهایت از </a:t>
            </a:r>
            <a:r>
              <a:rPr lang="fa-IR" sz="1000" dirty="0" err="1">
                <a:latin typeface="Arial" panose="020B0604020202020204" pitchFamily="34" charset="0"/>
              </a:rPr>
              <a:t>ارزش‌هایی</a:t>
            </a:r>
            <a:r>
              <a:rPr lang="fa-IR" sz="1000" dirty="0">
                <a:latin typeface="Arial" panose="020B0604020202020204" pitchFamily="34" charset="0"/>
              </a:rPr>
              <a:t> </a:t>
            </a:r>
            <a:r>
              <a:rPr lang="fa-IR" sz="1000" dirty="0" err="1">
                <a:latin typeface="Arial" panose="020B0604020202020204" pitchFamily="34" charset="0"/>
              </a:rPr>
              <a:t>نشأت</a:t>
            </a:r>
            <a:r>
              <a:rPr lang="fa-IR" sz="1000" dirty="0">
                <a:latin typeface="Arial" panose="020B0604020202020204" pitchFamily="34" charset="0"/>
              </a:rPr>
              <a:t> </a:t>
            </a:r>
            <a:r>
              <a:rPr lang="fa-IR" sz="1000" dirty="0" err="1">
                <a:latin typeface="Arial" panose="020B0604020202020204" pitchFamily="34" charset="0"/>
              </a:rPr>
              <a:t>می‌گیرد</a:t>
            </a:r>
            <a:r>
              <a:rPr lang="fa-IR" sz="1000" dirty="0">
                <a:latin typeface="Arial" panose="020B0604020202020204" pitchFamily="34" charset="0"/>
              </a:rPr>
              <a:t> که بر اساس انجیل عیسی مسیح است. اینکه تا چه حد و حدودی مسیحیت در این پیشرفت نقش دارد ، سؤال دشواری است که </a:t>
            </a:r>
            <a:r>
              <a:rPr lang="fa-IR" sz="1000" dirty="0" err="1">
                <a:latin typeface="Arial" panose="020B0604020202020204" pitchFamily="34" charset="0"/>
              </a:rPr>
              <a:t>مطمئناً</a:t>
            </a:r>
            <a:r>
              <a:rPr lang="fa-IR" sz="1000" dirty="0">
                <a:latin typeface="Arial" panose="020B0604020202020204" pitchFamily="34" charset="0"/>
              </a:rPr>
              <a:t> ارزش پیگیری دارد.</a:t>
            </a:r>
          </a:p>
        </p:txBody>
      </p:sp>
      <p:sp>
        <p:nvSpPr>
          <p:cNvPr id="21" name="Textfeld 20">
            <a:extLst>
              <a:ext uri="{FF2B5EF4-FFF2-40B4-BE49-F238E27FC236}">
                <a16:creationId xmlns:a16="http://schemas.microsoft.com/office/drawing/2014/main" id="{57566FE5-A7A0-C342-AA30-BC242538D27C}"/>
              </a:ext>
            </a:extLst>
          </p:cNvPr>
          <p:cNvSpPr txBox="1"/>
          <p:nvPr/>
        </p:nvSpPr>
        <p:spPr>
          <a:xfrm>
            <a:off x="2035689" y="1630826"/>
            <a:ext cx="3180129" cy="1169551"/>
          </a:xfrm>
          <a:prstGeom prst="rect">
            <a:avLst/>
          </a:prstGeom>
          <a:noFill/>
        </p:spPr>
        <p:txBody>
          <a:bodyPr wrap="square">
            <a:spAutoFit/>
          </a:bodyPr>
          <a:lstStyle/>
          <a:p>
            <a:pPr algn="just" rtl="1"/>
            <a:r>
              <a:rPr lang="fa-IR" sz="1000" dirty="0">
                <a:latin typeface="Arial" panose="020B0604020202020204" pitchFamily="34" charset="0"/>
              </a:rPr>
              <a:t>ارزش های اساسی جامعه غربی ما ریشه در تصویر مسیحیت از انسان و خدا دارد و توسط مسیحیان متعهد و متقاعد این مباحث مطرح شده است: </a:t>
            </a:r>
            <a:endParaRPr lang="de-DE" sz="1000" dirty="0">
              <a:latin typeface="Arial" panose="020B0604020202020204" pitchFamily="34" charset="0"/>
            </a:endParaRPr>
          </a:p>
          <a:p>
            <a:pPr algn="just" rtl="1"/>
            <a:endParaRPr lang="fa-IR" sz="1000" dirty="0">
              <a:latin typeface="Arial" panose="020B0604020202020204" pitchFamily="34" charset="0"/>
            </a:endParaRPr>
          </a:p>
          <a:p>
            <a:pPr algn="just" rtl="1"/>
            <a:r>
              <a:rPr lang="fa-IR" sz="1000" dirty="0">
                <a:latin typeface="Arial" panose="020B0604020202020204" pitchFamily="34" charset="0"/>
              </a:rPr>
              <a:t>· </a:t>
            </a:r>
            <a:r>
              <a:rPr lang="fa-IR" sz="1000" dirty="0" err="1">
                <a:latin typeface="Arial" panose="020B0604020202020204" pitchFamily="34" charset="0"/>
              </a:rPr>
              <a:t>الغای</a:t>
            </a:r>
            <a:r>
              <a:rPr lang="fa-IR" sz="1000" dirty="0">
                <a:latin typeface="Arial" panose="020B0604020202020204" pitchFamily="34" charset="0"/>
              </a:rPr>
              <a:t> برده داری </a:t>
            </a:r>
            <a:r>
              <a:rPr lang="fa-IR" sz="1000" dirty="0" err="1">
                <a:latin typeface="Arial" panose="020B0604020202020204" pitchFamily="34" charset="0"/>
              </a:rPr>
              <a:t>وسلی</a:t>
            </a:r>
            <a:r>
              <a:rPr lang="fa-IR" sz="1000" dirty="0">
                <a:latin typeface="Arial" panose="020B0604020202020204" pitchFamily="34" charset="0"/>
              </a:rPr>
              <a:t>، نیوتن و </a:t>
            </a:r>
            <a:r>
              <a:rPr lang="fa-IR" sz="1000" dirty="0" err="1">
                <a:latin typeface="Arial" panose="020B0604020202020204" pitchFamily="34" charset="0"/>
              </a:rPr>
              <a:t>ویلبرفورس</a:t>
            </a:r>
            <a:r>
              <a:rPr lang="fa-IR" sz="1000" dirty="0">
                <a:latin typeface="Arial" panose="020B0604020202020204" pitchFamily="34" charset="0"/>
              </a:rPr>
              <a:t> در اینجا ذکر شده است</a:t>
            </a:r>
          </a:p>
          <a:p>
            <a:pPr algn="just" rtl="1"/>
            <a:r>
              <a:rPr lang="fa-IR" sz="1000" dirty="0">
                <a:latin typeface="Arial" panose="020B0604020202020204" pitchFamily="34" charset="0"/>
              </a:rPr>
              <a:t>· توسعه حقوق کارگری و اتحادیه های کارگری ابتدایی در انگلستان</a:t>
            </a:r>
          </a:p>
          <a:p>
            <a:pPr algn="just" rtl="1"/>
            <a:r>
              <a:rPr lang="fa-IR" sz="1000" dirty="0">
                <a:latin typeface="Arial" panose="020B0604020202020204" pitchFamily="34" charset="0"/>
              </a:rPr>
              <a:t>· قوانین اساسی دموکراتیک و حاکمیت قانون، به ویژه در ایالات متحده آمریکا و انگلستان.</a:t>
            </a:r>
            <a:endParaRPr lang="de-DE" sz="1000" dirty="0"/>
          </a:p>
        </p:txBody>
      </p:sp>
      <p:sp>
        <p:nvSpPr>
          <p:cNvPr id="27" name="Rechteck 26">
            <a:extLst>
              <a:ext uri="{FF2B5EF4-FFF2-40B4-BE49-F238E27FC236}">
                <a16:creationId xmlns:a16="http://schemas.microsoft.com/office/drawing/2014/main" id="{4ABBF51F-064D-C649-8FF5-1DDF9B81F708}"/>
              </a:ext>
            </a:extLst>
          </p:cNvPr>
          <p:cNvSpPr/>
          <p:nvPr/>
        </p:nvSpPr>
        <p:spPr>
          <a:xfrm>
            <a:off x="9537553" y="0"/>
            <a:ext cx="2081973" cy="6858000"/>
          </a:xfrm>
          <a:prstGeom prst="rect">
            <a:avLst/>
          </a:prstGeom>
          <a:solidFill>
            <a:srgbClr val="2E5C91"/>
          </a:solidFill>
          <a:ln>
            <a:solidFill>
              <a:srgbClr val="2E5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de-DE" sz="1400" dirty="0"/>
          </a:p>
        </p:txBody>
      </p:sp>
      <p:sp>
        <p:nvSpPr>
          <p:cNvPr id="11" name="Textfeld 10">
            <a:extLst>
              <a:ext uri="{FF2B5EF4-FFF2-40B4-BE49-F238E27FC236}">
                <a16:creationId xmlns:a16="http://schemas.microsoft.com/office/drawing/2014/main" id="{54A9A19E-F868-6C41-A75A-6868D9144126}"/>
              </a:ext>
            </a:extLst>
          </p:cNvPr>
          <p:cNvSpPr txBox="1"/>
          <p:nvPr/>
        </p:nvSpPr>
        <p:spPr>
          <a:xfrm rot="5400000">
            <a:off x="6649629" y="2875005"/>
            <a:ext cx="6857994" cy="1107996"/>
          </a:xfrm>
          <a:prstGeom prst="rect">
            <a:avLst/>
          </a:prstGeom>
          <a:noFill/>
        </p:spPr>
        <p:txBody>
          <a:bodyPr wrap="square">
            <a:spAutoFit/>
          </a:bodyPr>
          <a:lstStyle/>
          <a:p>
            <a:pPr algn="ctr" rtl="1"/>
            <a:r>
              <a:rPr lang="fa-IR" sz="6600" b="1" dirty="0">
                <a:solidFill>
                  <a:srgbClr val="00B0F0"/>
                </a:solidFill>
                <a:latin typeface="Arial" panose="020B0604020202020204" pitchFamily="34" charset="0"/>
              </a:rPr>
              <a:t>عصر مدرن</a:t>
            </a:r>
            <a:endParaRPr lang="de-DE" sz="6600" b="1" dirty="0">
              <a:solidFill>
                <a:srgbClr val="00B0F0"/>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22C32732-EA03-4C4A-8655-B6D59CE0D423}"/>
              </a:ext>
            </a:extLst>
          </p:cNvPr>
          <p:cNvPicPr>
            <a:picLocks noChangeAspect="1"/>
          </p:cNvPicPr>
          <p:nvPr/>
        </p:nvPicPr>
        <p:blipFill>
          <a:blip r:embed="rId2"/>
          <a:stretch>
            <a:fillRect/>
          </a:stretch>
        </p:blipFill>
        <p:spPr>
          <a:xfrm>
            <a:off x="11619526" y="-1"/>
            <a:ext cx="764384" cy="6857999"/>
          </a:xfrm>
          <a:prstGeom prst="rect">
            <a:avLst/>
          </a:prstGeom>
        </p:spPr>
      </p:pic>
      <p:pic>
        <p:nvPicPr>
          <p:cNvPr id="3" name="Grafik 2">
            <a:extLst>
              <a:ext uri="{FF2B5EF4-FFF2-40B4-BE49-F238E27FC236}">
                <a16:creationId xmlns:a16="http://schemas.microsoft.com/office/drawing/2014/main" id="{C17C4952-6A76-6747-8FFA-CF1EF2BE6A90}"/>
              </a:ext>
            </a:extLst>
          </p:cNvPr>
          <p:cNvPicPr>
            <a:picLocks noChangeAspect="1"/>
          </p:cNvPicPr>
          <p:nvPr/>
        </p:nvPicPr>
        <p:blipFill>
          <a:blip r:embed="rId3"/>
          <a:stretch>
            <a:fillRect/>
          </a:stretch>
        </p:blipFill>
        <p:spPr>
          <a:xfrm>
            <a:off x="1895585" y="3219725"/>
            <a:ext cx="3184720" cy="3263161"/>
          </a:xfrm>
          <a:prstGeom prst="rect">
            <a:avLst/>
          </a:prstGeom>
        </p:spPr>
      </p:pic>
      <p:sp>
        <p:nvSpPr>
          <p:cNvPr id="14" name="Rechteck 13">
            <a:extLst>
              <a:ext uri="{FF2B5EF4-FFF2-40B4-BE49-F238E27FC236}">
                <a16:creationId xmlns:a16="http://schemas.microsoft.com/office/drawing/2014/main" id="{20065C2D-61ED-2044-81A8-01E6BA772C8B}"/>
              </a:ext>
            </a:extLst>
          </p:cNvPr>
          <p:cNvSpPr/>
          <p:nvPr/>
        </p:nvSpPr>
        <p:spPr>
          <a:xfrm>
            <a:off x="1994049" y="3563188"/>
            <a:ext cx="3086256" cy="2919699"/>
          </a:xfrm>
          <a:prstGeom prst="rect">
            <a:avLst/>
          </a:prstGeom>
          <a:solidFill>
            <a:srgbClr val="169FDB"/>
          </a:solidFill>
          <a:ln>
            <a:solidFill>
              <a:srgbClr val="169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sz="2400" dirty="0">
              <a:solidFill>
                <a:srgbClr val="E8DD16"/>
              </a:solidFill>
            </a:endParaRPr>
          </a:p>
          <a:p>
            <a:pPr algn="r"/>
            <a:r>
              <a:rPr lang="fa-IR" sz="2400" dirty="0">
                <a:solidFill>
                  <a:srgbClr val="E8DD16"/>
                </a:solidFill>
              </a:rPr>
              <a:t>دموکراسی</a:t>
            </a:r>
            <a:endParaRPr lang="de-DE" sz="2400" dirty="0">
              <a:solidFill>
                <a:srgbClr val="E8DD16"/>
              </a:solidFill>
            </a:endParaRPr>
          </a:p>
          <a:p>
            <a:pPr algn="r"/>
            <a:endParaRPr lang="de-DE" sz="1000" dirty="0">
              <a:solidFill>
                <a:schemeClr val="tx1"/>
              </a:solidFill>
              <a:latin typeface="Arial" panose="020B0604020202020204" pitchFamily="34" charset="0"/>
            </a:endParaRPr>
          </a:p>
          <a:p>
            <a:pPr algn="r"/>
            <a:r>
              <a:rPr lang="fa-IR" sz="1000" dirty="0">
                <a:solidFill>
                  <a:schemeClr val="bg1"/>
                </a:solidFill>
                <a:latin typeface="Arial" panose="020B0604020202020204" pitchFamily="34" charset="0"/>
              </a:rPr>
              <a:t>از اعمال وحشیانه قدرت قویتر از طریق قوانین جلوگیری می کند،</a:t>
            </a:r>
          </a:p>
          <a:p>
            <a:pPr algn="r"/>
            <a:r>
              <a:rPr lang="fa-IR" sz="1000" dirty="0">
                <a:solidFill>
                  <a:schemeClr val="bg1"/>
                </a:solidFill>
                <a:latin typeface="Arial" panose="020B0604020202020204" pitchFamily="34" charset="0"/>
              </a:rPr>
              <a:t>از طریق قوانینی که برابری همه مردم را </a:t>
            </a:r>
            <a:r>
              <a:rPr lang="fa-IR" sz="1000" dirty="0" err="1">
                <a:solidFill>
                  <a:schemeClr val="bg1"/>
                </a:solidFill>
                <a:latin typeface="Arial" panose="020B0604020202020204" pitchFamily="34" charset="0"/>
              </a:rPr>
              <a:t>درنظر</a:t>
            </a:r>
            <a:r>
              <a:rPr lang="fa-IR" sz="1000" dirty="0">
                <a:solidFill>
                  <a:schemeClr val="bg1"/>
                </a:solidFill>
                <a:latin typeface="Arial" panose="020B0604020202020204" pitchFamily="34" charset="0"/>
              </a:rPr>
              <a:t> میگیرد ، که حاکمان مسئولیت نهایی در برابر خدا دارند و سوء استفاده از قدرت و فساد را دشوارتر </a:t>
            </a:r>
            <a:r>
              <a:rPr lang="fa-IR" sz="1000" dirty="0" err="1">
                <a:solidFill>
                  <a:schemeClr val="bg1"/>
                </a:solidFill>
                <a:latin typeface="Arial" panose="020B0604020202020204" pitchFamily="34" charset="0"/>
              </a:rPr>
              <a:t>می‌کند</a:t>
            </a:r>
            <a:r>
              <a:rPr lang="fa-IR" sz="1000" dirty="0">
                <a:solidFill>
                  <a:schemeClr val="bg1"/>
                </a:solidFill>
                <a:latin typeface="Arial" panose="020B0604020202020204" pitchFamily="34" charset="0"/>
              </a:rPr>
              <a:t>.</a:t>
            </a:r>
            <a:endParaRPr lang="de-DE" sz="1000" dirty="0">
              <a:solidFill>
                <a:schemeClr val="bg1"/>
              </a:solidFill>
              <a:latin typeface="Arial" panose="020B0604020202020204" pitchFamily="34" charset="0"/>
            </a:endParaRPr>
          </a:p>
          <a:p>
            <a:pPr algn="r"/>
            <a:endParaRPr lang="de-DE" sz="1000" dirty="0">
              <a:solidFill>
                <a:schemeClr val="bg1"/>
              </a:solidFill>
              <a:latin typeface="Arial" panose="020B0604020202020204" pitchFamily="34" charset="0"/>
            </a:endParaRPr>
          </a:p>
          <a:p>
            <a:pPr algn="r"/>
            <a:r>
              <a:rPr lang="fa-IR" sz="1000" dirty="0">
                <a:solidFill>
                  <a:schemeClr val="bg1"/>
                </a:solidFill>
                <a:latin typeface="Arial" panose="020B0604020202020204" pitchFamily="34" charset="0"/>
              </a:rPr>
              <a:t>اینها برای مثال عبارتند از:</a:t>
            </a:r>
            <a:endParaRPr lang="de-DE" sz="1000" dirty="0">
              <a:solidFill>
                <a:schemeClr val="bg1"/>
              </a:solidFill>
              <a:latin typeface="Arial" panose="020B0604020202020204" pitchFamily="34" charset="0"/>
            </a:endParaRPr>
          </a:p>
          <a:p>
            <a:pPr algn="r"/>
            <a:r>
              <a:rPr lang="fa-IR" sz="1000" dirty="0">
                <a:solidFill>
                  <a:schemeClr val="bg1"/>
                </a:solidFill>
                <a:latin typeface="Arial" panose="020B0604020202020204" pitchFamily="34" charset="0"/>
              </a:rPr>
              <a:t>// انتخابات عادلانه</a:t>
            </a:r>
          </a:p>
          <a:p>
            <a:pPr algn="r"/>
            <a:r>
              <a:rPr lang="fa-IR" sz="1000" dirty="0">
                <a:solidFill>
                  <a:schemeClr val="bg1"/>
                </a:solidFill>
                <a:latin typeface="Arial" panose="020B0604020202020204" pitchFamily="34" charset="0"/>
              </a:rPr>
              <a:t>// جدایی قدرت ها</a:t>
            </a:r>
          </a:p>
          <a:p>
            <a:pPr algn="r"/>
            <a:r>
              <a:rPr lang="fa-IR" sz="1000" dirty="0">
                <a:solidFill>
                  <a:schemeClr val="bg1"/>
                </a:solidFill>
                <a:latin typeface="Arial" panose="020B0604020202020204" pitchFamily="34" charset="0"/>
              </a:rPr>
              <a:t>// سیستمهای کنترل</a:t>
            </a:r>
          </a:p>
          <a:p>
            <a:pPr algn="r"/>
            <a:r>
              <a:rPr lang="fa-IR" sz="1000" dirty="0">
                <a:solidFill>
                  <a:schemeClr val="bg1"/>
                </a:solidFill>
                <a:latin typeface="Arial" panose="020B0604020202020204" pitchFamily="34" charset="0"/>
              </a:rPr>
              <a:t>// شرایط اداری محدود</a:t>
            </a:r>
            <a:endParaRPr lang="de-DE" sz="1000" dirty="0">
              <a:solidFill>
                <a:schemeClr val="bg1"/>
              </a:solidFill>
              <a:latin typeface="Arial" panose="020B0604020202020204" pitchFamily="34" charset="0"/>
            </a:endParaRPr>
          </a:p>
          <a:p>
            <a:pPr algn="r"/>
            <a:endParaRPr lang="de-DE" sz="1000" dirty="0">
              <a:solidFill>
                <a:schemeClr val="bg1"/>
              </a:solidFill>
              <a:latin typeface="Arial" panose="020B0604020202020204" pitchFamily="34" charset="0"/>
            </a:endParaRPr>
          </a:p>
          <a:p>
            <a:pPr algn="r"/>
            <a:r>
              <a:rPr lang="fa-IR" sz="1000" dirty="0">
                <a:solidFill>
                  <a:schemeClr val="bg1"/>
                </a:solidFill>
                <a:latin typeface="Arial" panose="020B0604020202020204" pitchFamily="34" charset="0"/>
              </a:rPr>
              <a:t>این خصلت دموکراتیک امروزه اساس بسیاری از دولت های جهان و اساس نهادهای بین </a:t>
            </a:r>
            <a:r>
              <a:rPr lang="fa-IR" sz="1000" dirty="0" err="1">
                <a:solidFill>
                  <a:schemeClr val="bg1"/>
                </a:solidFill>
                <a:latin typeface="Arial" panose="020B0604020202020204" pitchFamily="34" charset="0"/>
              </a:rPr>
              <a:t>المللی</a:t>
            </a:r>
            <a:r>
              <a:rPr lang="fa-IR" sz="1000" dirty="0">
                <a:solidFill>
                  <a:schemeClr val="bg1"/>
                </a:solidFill>
                <a:latin typeface="Arial" panose="020B0604020202020204" pitchFamily="34" charset="0"/>
              </a:rPr>
              <a:t> مانند سازمان ملل متحد است.</a:t>
            </a:r>
          </a:p>
          <a:p>
            <a:pPr algn="r"/>
            <a:endParaRPr lang="de-DE" sz="1400" dirty="0">
              <a:solidFill>
                <a:srgbClr val="E8DD16"/>
              </a:solidFill>
            </a:endParaRPr>
          </a:p>
        </p:txBody>
      </p:sp>
    </p:spTree>
    <p:extLst>
      <p:ext uri="{BB962C8B-B14F-4D97-AF65-F5344CB8AC3E}">
        <p14:creationId xmlns:p14="http://schemas.microsoft.com/office/powerpoint/2010/main" val="292905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1538883"/>
          </a:xfrm>
          <a:prstGeom prst="rect">
            <a:avLst/>
          </a:prstGeom>
          <a:noFill/>
        </p:spPr>
        <p:txBody>
          <a:bodyPr wrap="square">
            <a:spAutoFit/>
          </a:bodyPr>
          <a:lstStyle/>
          <a:p>
            <a:pPr algn="just" rtl="1"/>
            <a:r>
              <a:rPr lang="fa-IR" b="1" dirty="0">
                <a:solidFill>
                  <a:srgbClr val="C00000"/>
                </a:solidFill>
              </a:rPr>
              <a:t>مهدکودک ها</a:t>
            </a:r>
            <a:endParaRPr lang="de-DE" b="1" dirty="0">
              <a:solidFill>
                <a:srgbClr val="C00000"/>
              </a:solidFill>
            </a:endParaRPr>
          </a:p>
          <a:p>
            <a:pPr algn="just" rtl="1"/>
            <a:endParaRPr lang="fa-IR" sz="1000" b="1" dirty="0">
              <a:solidFill>
                <a:srgbClr val="C00000"/>
              </a:solidFill>
            </a:endParaRPr>
          </a:p>
          <a:p>
            <a:pPr algn="just" rtl="1"/>
            <a:r>
              <a:rPr lang="fa-IR" sz="900" dirty="0"/>
              <a:t>"پدر کودکستان" </a:t>
            </a:r>
            <a:r>
              <a:rPr lang="fa-IR" sz="900" dirty="0" err="1"/>
              <a:t>فردریش</a:t>
            </a:r>
            <a:r>
              <a:rPr lang="fa-IR" sz="900" dirty="0"/>
              <a:t> آگوست </a:t>
            </a:r>
            <a:r>
              <a:rPr lang="fa-IR" sz="900" dirty="0" err="1"/>
              <a:t>ویلهلم</a:t>
            </a:r>
            <a:r>
              <a:rPr lang="fa-IR" sz="900" dirty="0"/>
              <a:t> </a:t>
            </a:r>
            <a:r>
              <a:rPr lang="fa-IR" sz="900" dirty="0" err="1"/>
              <a:t>فروبل</a:t>
            </a:r>
            <a:r>
              <a:rPr lang="fa-IR" sz="900" dirty="0"/>
              <a:t> (۱۷۸۲ - ۱۸۵۲) است. او به عنوان یک مسیحی معتقد، عمیقاً  به این باور رسیده بود که انسان و طبیعت در خدا به هم متصل هستند و این باید به کودکان  منتقل شود.</a:t>
            </a:r>
            <a:endParaRPr lang="de-DE" sz="900" dirty="0"/>
          </a:p>
          <a:p>
            <a:pPr algn="just" rtl="1"/>
            <a:endParaRPr lang="de-DE" sz="900" dirty="0"/>
          </a:p>
          <a:p>
            <a:pPr algn="just" rtl="1"/>
            <a:r>
              <a:rPr lang="fa-IR" sz="1000" dirty="0"/>
              <a:t>نوآوری </a:t>
            </a:r>
            <a:r>
              <a:rPr lang="fa-IR" sz="1000" dirty="0" err="1"/>
              <a:t>فروبل</a:t>
            </a:r>
            <a:r>
              <a:rPr lang="fa-IR" sz="1000" dirty="0"/>
              <a:t> با انگیزه مسیحی توسط مربیان مسیحی و </a:t>
            </a:r>
            <a:r>
              <a:rPr lang="fa-IR" sz="1000" dirty="0" err="1"/>
              <a:t>سکولار</a:t>
            </a:r>
            <a:r>
              <a:rPr lang="fa-IR" sz="1000" dirty="0"/>
              <a:t> پذیرفته شد. امروزه مهدکودک ها عملاً در تمام کشورهای صنعتی وجود دارد.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215991"/>
          </a:xfrm>
          <a:prstGeom prst="rect">
            <a:avLst/>
          </a:prstGeom>
          <a:noFill/>
        </p:spPr>
        <p:txBody>
          <a:bodyPr wrap="square">
            <a:spAutoFit/>
          </a:bodyPr>
          <a:lstStyle/>
          <a:p>
            <a:pPr algn="r" rtl="1"/>
            <a:r>
              <a:rPr lang="fa-IR" b="1" dirty="0">
                <a:solidFill>
                  <a:srgbClr val="C00000"/>
                </a:solidFill>
              </a:rPr>
              <a:t>امکانات روانپزشکی</a:t>
            </a:r>
            <a:endParaRPr lang="de-DE" b="1" dirty="0">
              <a:solidFill>
                <a:srgbClr val="C00000"/>
              </a:solidFill>
            </a:endParaRPr>
          </a:p>
          <a:p>
            <a:pPr algn="r" rtl="1"/>
            <a:endParaRPr lang="de-DE" sz="1000" b="1" dirty="0">
              <a:solidFill>
                <a:srgbClr val="2E5C91"/>
              </a:solidFill>
            </a:endParaRPr>
          </a:p>
          <a:p>
            <a:pPr algn="just" rtl="1"/>
            <a:r>
              <a:rPr lang="fa-IR" sz="1000" dirty="0"/>
              <a:t>تا پایان قرون وسطی، افراد دارای اختلال روانی عمدتاً در </a:t>
            </a:r>
            <a:r>
              <a:rPr lang="fa-IR" sz="1000" dirty="0" err="1"/>
              <a:t>مکان‌هایی</a:t>
            </a:r>
            <a:r>
              <a:rPr lang="fa-IR" sz="1000" dirty="0"/>
              <a:t> نگهداری </a:t>
            </a:r>
            <a:r>
              <a:rPr lang="fa-IR" sz="1000" dirty="0" err="1"/>
              <a:t>می‌شدند</a:t>
            </a:r>
            <a:r>
              <a:rPr lang="fa-IR" sz="1000" dirty="0"/>
              <a:t> که بیشتر شبیه </a:t>
            </a:r>
            <a:r>
              <a:rPr lang="fa-IR" sz="1000" dirty="0" err="1"/>
              <a:t>سیاه‌چال</a:t>
            </a:r>
            <a:r>
              <a:rPr lang="fa-IR" sz="1000" dirty="0"/>
              <a:t> بود تا خانه. اعتقاد بر این بود که تنبیه بدنی و غل و زنجیر می تواند آنها را به خود بیاورد.</a:t>
            </a:r>
            <a:endParaRPr lang="de-DE" sz="1000" dirty="0"/>
          </a:p>
          <a:p>
            <a:pPr algn="just" rtl="1"/>
            <a:endParaRPr lang="de-DE" sz="1000" dirty="0"/>
          </a:p>
          <a:p>
            <a:pPr algn="just" rtl="1"/>
            <a:r>
              <a:rPr lang="fa-IR" sz="1000" dirty="0"/>
              <a:t>فیلیپ </a:t>
            </a:r>
            <a:r>
              <a:rPr lang="fa-IR" sz="1000" dirty="0" err="1"/>
              <a:t>پینل</a:t>
            </a:r>
            <a:r>
              <a:rPr lang="fa-IR" sz="1000" dirty="0"/>
              <a:t>، </a:t>
            </a:r>
            <a:r>
              <a:rPr lang="fa-IR" sz="1000" dirty="0" err="1"/>
              <a:t>الهی‌دان</a:t>
            </a:r>
            <a:r>
              <a:rPr lang="fa-IR" sz="1000" dirty="0"/>
              <a:t> و پزشک (۱۷۴۵ - ۱۸۲۶) متقاعد شده بود که «</a:t>
            </a:r>
            <a:r>
              <a:rPr lang="fa-IR" sz="1000" dirty="0" err="1"/>
              <a:t>دیوانه‌ها</a:t>
            </a:r>
            <a:r>
              <a:rPr lang="fa-IR" sz="1000" dirty="0"/>
              <a:t>» مجرم نیستند، بلکه افراد بیمار هستند. بنابراین، با سرپیچی از مقامات شهر، به "دیوانه خانه" </a:t>
            </a:r>
            <a:r>
              <a:rPr lang="de-DE" sz="1000" dirty="0" err="1"/>
              <a:t>Bicétre</a:t>
            </a:r>
            <a:r>
              <a:rPr lang="de-DE" sz="1000" dirty="0"/>
              <a:t> (</a:t>
            </a:r>
            <a:r>
              <a:rPr lang="fa-IR" sz="1000" dirty="0"/>
              <a:t>فرانسه) رفت و برخی از زندانیان را از زنجیر رها کرد و با آنها با عشقی که از عیسی داشت رفتار کرد.</a:t>
            </a:r>
          </a:p>
          <a:p>
            <a:pPr algn="just" rtl="1"/>
            <a:r>
              <a:rPr lang="fa-IR" sz="1000" dirty="0"/>
              <a:t>مبارزه او با "دیوانه خانه های" غیرانسانی منجر به تغییر الگو در </a:t>
            </a:r>
            <a:r>
              <a:rPr lang="fa-IR" sz="1000" dirty="0" err="1"/>
              <a:t>تفکرافراد</a:t>
            </a:r>
            <a:r>
              <a:rPr lang="fa-IR" sz="1000" dirty="0"/>
              <a:t> در این باره شد.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523768"/>
          </a:xfrm>
          <a:prstGeom prst="rect">
            <a:avLst/>
          </a:prstGeom>
          <a:noFill/>
        </p:spPr>
        <p:txBody>
          <a:bodyPr wrap="square">
            <a:spAutoFit/>
          </a:bodyPr>
          <a:lstStyle/>
          <a:p>
            <a:pPr algn="just" rtl="1"/>
            <a:r>
              <a:rPr lang="fa-IR" b="1" dirty="0">
                <a:solidFill>
                  <a:srgbClr val="C00000"/>
                </a:solidFill>
              </a:rPr>
              <a:t>جدایی دولت و کلیسا</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به راحتی می توان این تصور را به دست آورد که جدایی کلیسا از دولت یک دستاورد کاملاً </a:t>
            </a:r>
            <a:r>
              <a:rPr lang="fa-IR" sz="1000" dirty="0" err="1">
                <a:latin typeface="+mj-lt"/>
              </a:rPr>
              <a:t>سکولار</a:t>
            </a:r>
            <a:r>
              <a:rPr lang="fa-IR" sz="1000" dirty="0">
                <a:latin typeface="+mj-lt"/>
              </a:rPr>
              <a:t> است و </a:t>
            </a:r>
            <a:r>
              <a:rPr lang="fa-IR" sz="1000" dirty="0" err="1">
                <a:latin typeface="+mj-lt"/>
              </a:rPr>
              <a:t>درواقع</a:t>
            </a:r>
            <a:r>
              <a:rPr lang="fa-IR" sz="1000" dirty="0">
                <a:latin typeface="+mj-lt"/>
              </a:rPr>
              <a:t> ریشه هایی عمیق در مسیحیت دارد. در نهایت به پاسخ عیسی به </a:t>
            </a:r>
            <a:r>
              <a:rPr lang="fa-IR" sz="1000" dirty="0" err="1">
                <a:latin typeface="+mj-lt"/>
              </a:rPr>
              <a:t>فریسیان</a:t>
            </a:r>
            <a:r>
              <a:rPr lang="fa-IR" sz="1000" dirty="0">
                <a:latin typeface="+mj-lt"/>
              </a:rPr>
              <a:t> </a:t>
            </a:r>
            <a:r>
              <a:rPr lang="fa-IR" sz="1000" dirty="0" err="1">
                <a:latin typeface="+mj-lt"/>
              </a:rPr>
              <a:t>برمی</a:t>
            </a:r>
            <a:r>
              <a:rPr lang="fa-IR" sz="1000" dirty="0">
                <a:latin typeface="+mj-lt"/>
              </a:rPr>
              <a:t> گردد که از او پرسیدند آیا پرداخت مالیات به </a:t>
            </a:r>
            <a:r>
              <a:rPr lang="fa-IR" sz="1000" dirty="0" err="1">
                <a:latin typeface="+mj-lt"/>
              </a:rPr>
              <a:t>امپراتوران</a:t>
            </a:r>
            <a:r>
              <a:rPr lang="fa-IR" sz="1000" dirty="0">
                <a:latin typeface="+mj-lt"/>
              </a:rPr>
              <a:t> منفور روم درست است یا خیر. عیسی در پاسخ می گوید: «آنچه از آن قیصر است به قیصر و آنچه از آن خداست به خدا بده.» (</a:t>
            </a:r>
            <a:r>
              <a:rPr lang="fa-IR" sz="1000" dirty="0" err="1">
                <a:latin typeface="+mj-lt"/>
              </a:rPr>
              <a:t>متی</a:t>
            </a:r>
            <a:r>
              <a:rPr lang="fa-IR" sz="1000" dirty="0">
                <a:latin typeface="+mj-lt"/>
              </a:rPr>
              <a:t> ۲۱:۲۲).</a:t>
            </a:r>
            <a:endParaRPr lang="de-DE" sz="1000" dirty="0">
              <a:latin typeface="+mj-lt"/>
            </a:endParaRPr>
          </a:p>
          <a:p>
            <a:pPr algn="just" rtl="1"/>
            <a:endParaRPr lang="de-DE" sz="1000" dirty="0">
              <a:latin typeface="+mj-lt"/>
            </a:endParaRPr>
          </a:p>
          <a:p>
            <a:pPr algn="just" rtl="1"/>
            <a:r>
              <a:rPr lang="fa-IR" sz="1000" dirty="0">
                <a:latin typeface="+mj-lt"/>
              </a:rPr>
              <a:t>در سال ۱۵۲۳، مارتین </a:t>
            </a:r>
            <a:r>
              <a:rPr lang="fa-IR" sz="1000" dirty="0" err="1">
                <a:latin typeface="+mj-lt"/>
              </a:rPr>
              <a:t>لوتر</a:t>
            </a:r>
            <a:r>
              <a:rPr lang="fa-IR" sz="1000" dirty="0">
                <a:latin typeface="+mj-lt"/>
              </a:rPr>
              <a:t> در </a:t>
            </a:r>
            <a:r>
              <a:rPr lang="fa-IR" sz="1000" dirty="0" err="1">
                <a:latin typeface="+mj-lt"/>
              </a:rPr>
              <a:t>مغاله</a:t>
            </a:r>
            <a:r>
              <a:rPr lang="fa-IR" sz="1000" dirty="0">
                <a:latin typeface="+mj-lt"/>
              </a:rPr>
              <a:t> دو پادشاهی چنین </a:t>
            </a:r>
            <a:r>
              <a:rPr lang="fa-IR" sz="1000" dirty="0" err="1">
                <a:latin typeface="+mj-lt"/>
              </a:rPr>
              <a:t>فرموله</a:t>
            </a:r>
            <a:r>
              <a:rPr lang="fa-IR" sz="1000" dirty="0">
                <a:latin typeface="+mj-lt"/>
              </a:rPr>
              <a:t> کرد: "کلیسا وظیفه پرورش پادشاهی خدا را بر عهده دارد، در حالی که دولت مسئول پادشاهی جهان است."</a:t>
            </a:r>
          </a:p>
          <a:p>
            <a:pPr algn="just" rtl="1"/>
            <a:r>
              <a:rPr lang="fa-IR" sz="1000" dirty="0">
                <a:latin typeface="+mj-lt"/>
              </a:rPr>
              <a:t>عبارت «جدایی کلیسا از دولت» به توماس </a:t>
            </a:r>
            <a:r>
              <a:rPr lang="fa-IR" sz="1000" dirty="0" err="1">
                <a:latin typeface="+mj-lt"/>
              </a:rPr>
              <a:t>جفرسون</a:t>
            </a:r>
            <a:r>
              <a:rPr lang="fa-IR" sz="1000" dirty="0">
                <a:latin typeface="+mj-lt"/>
              </a:rPr>
              <a:t> رئیس جمهور سابق ایالات متحده بازمی گردد که در سال ۱۸۰۲ در روزهای تأسیس ایالات متحده بر روی قانون اساسی آمریکا کار کرد.</a:t>
            </a:r>
            <a:endParaRPr lang="de-DE" sz="1000" dirty="0">
              <a:latin typeface="+mj-lt"/>
            </a:endParaRPr>
          </a:p>
        </p:txBody>
      </p:sp>
      <p:pic>
        <p:nvPicPr>
          <p:cNvPr id="3" name="Grafik 2">
            <a:extLst>
              <a:ext uri="{FF2B5EF4-FFF2-40B4-BE49-F238E27FC236}">
                <a16:creationId xmlns:a16="http://schemas.microsoft.com/office/drawing/2014/main" id="{8E8EF08A-A747-F547-9A65-AB9560891A6D}"/>
              </a:ext>
            </a:extLst>
          </p:cNvPr>
          <p:cNvPicPr>
            <a:picLocks noChangeAspect="1"/>
          </p:cNvPicPr>
          <p:nvPr/>
        </p:nvPicPr>
        <p:blipFill>
          <a:blip r:embed="rId3"/>
          <a:stretch>
            <a:fillRect/>
          </a:stretch>
        </p:blipFill>
        <p:spPr>
          <a:xfrm>
            <a:off x="769433" y="0"/>
            <a:ext cx="10653133" cy="3861179"/>
          </a:xfrm>
          <a:prstGeom prst="rect">
            <a:avLst/>
          </a:prstGeom>
        </p:spPr>
      </p:pic>
    </p:spTree>
    <p:extLst>
      <p:ext uri="{BB962C8B-B14F-4D97-AF65-F5344CB8AC3E}">
        <p14:creationId xmlns:p14="http://schemas.microsoft.com/office/powerpoint/2010/main" val="405719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1723549"/>
          </a:xfrm>
          <a:prstGeom prst="rect">
            <a:avLst/>
          </a:prstGeom>
          <a:noFill/>
        </p:spPr>
        <p:txBody>
          <a:bodyPr wrap="square">
            <a:spAutoFit/>
          </a:bodyPr>
          <a:lstStyle/>
          <a:p>
            <a:pPr algn="just" rtl="1"/>
            <a:r>
              <a:rPr lang="fa-IR" b="1" dirty="0">
                <a:solidFill>
                  <a:srgbClr val="C00000"/>
                </a:solidFill>
              </a:rPr>
              <a:t>زبان اشاره</a:t>
            </a:r>
            <a:endParaRPr lang="de-DE" b="1" dirty="0">
              <a:solidFill>
                <a:srgbClr val="C00000"/>
              </a:solidFill>
            </a:endParaRPr>
          </a:p>
          <a:p>
            <a:pPr algn="just" rtl="1"/>
            <a:endParaRPr lang="fa-IR" sz="1000" b="1" dirty="0">
              <a:solidFill>
                <a:srgbClr val="C00000"/>
              </a:solidFill>
            </a:endParaRPr>
          </a:p>
          <a:p>
            <a:pPr algn="just" rtl="1"/>
            <a:r>
              <a:rPr lang="fa-IR" sz="1000" dirty="0"/>
              <a:t>ژان هنری </a:t>
            </a:r>
            <a:r>
              <a:rPr lang="fa-IR" sz="1000" dirty="0" err="1"/>
              <a:t>دونانت</a:t>
            </a:r>
            <a:r>
              <a:rPr lang="fa-IR" sz="1000" dirty="0"/>
              <a:t> شاهد بدبختی سربازان مجروح در </a:t>
            </a:r>
            <a:r>
              <a:rPr lang="fa-IR" sz="1000" dirty="0" err="1"/>
              <a:t>سولفرینو</a:t>
            </a:r>
            <a:r>
              <a:rPr lang="fa-IR" sz="1000" dirty="0"/>
              <a:t> در سال ۱۸۵۹ بود. او در نامه ای می نویسد: «هرگز چشمان </a:t>
            </a:r>
            <a:r>
              <a:rPr lang="fa-IR" sz="1000" dirty="0" err="1"/>
              <a:t>قربانیانی</a:t>
            </a:r>
            <a:r>
              <a:rPr lang="fa-IR" sz="1000" dirty="0"/>
              <a:t> را که </a:t>
            </a:r>
            <a:r>
              <a:rPr lang="fa-IR" sz="1000" dirty="0" err="1"/>
              <a:t>دستانم</a:t>
            </a:r>
            <a:r>
              <a:rPr lang="fa-IR" sz="1000" dirty="0"/>
              <a:t> را بوسیدند چون به آنها کمک کردم فراموش </a:t>
            </a:r>
            <a:r>
              <a:rPr lang="fa-IR" sz="1000" dirty="0" err="1"/>
              <a:t>نمی</a:t>
            </a:r>
            <a:r>
              <a:rPr lang="fa-IR" sz="1000" dirty="0"/>
              <a:t> کنم.» پنج سال بعد او صلیب سرخ را تأسیس کرد.</a:t>
            </a:r>
            <a:endParaRPr lang="de-DE" sz="900" dirty="0"/>
          </a:p>
          <a:p>
            <a:pPr algn="just" rtl="1"/>
            <a:endParaRPr lang="de-DE" sz="900" dirty="0"/>
          </a:p>
          <a:p>
            <a:pPr algn="just" rtl="1"/>
            <a:r>
              <a:rPr lang="fa-IR" sz="1000" dirty="0"/>
              <a:t>ایمان به عیسی مسیح برای او همه چیز بود. او در بستر مرگ گفت: «من شاگرد قرن اول مسیح هستم و نه چیز دیگر.» ایمان مسیحی او انگیزه کمک به مجروحان را برانگیخت.</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369880"/>
          </a:xfrm>
          <a:prstGeom prst="rect">
            <a:avLst/>
          </a:prstGeom>
          <a:noFill/>
        </p:spPr>
        <p:txBody>
          <a:bodyPr wrap="square">
            <a:spAutoFit/>
          </a:bodyPr>
          <a:lstStyle/>
          <a:p>
            <a:pPr algn="r" rtl="1"/>
            <a:r>
              <a:rPr lang="fa-IR" b="1" dirty="0">
                <a:solidFill>
                  <a:srgbClr val="C00000"/>
                </a:solidFill>
              </a:rPr>
              <a:t>خط </a:t>
            </a:r>
            <a:r>
              <a:rPr lang="fa-IR" b="1" dirty="0" err="1">
                <a:solidFill>
                  <a:srgbClr val="C00000"/>
                </a:solidFill>
              </a:rPr>
              <a:t>بریل</a:t>
            </a:r>
            <a:endParaRPr lang="de-DE" b="1" dirty="0">
              <a:solidFill>
                <a:srgbClr val="C00000"/>
              </a:solidFill>
            </a:endParaRPr>
          </a:p>
          <a:p>
            <a:pPr algn="r" rtl="1"/>
            <a:endParaRPr lang="de-DE" sz="1000" b="1" dirty="0">
              <a:solidFill>
                <a:srgbClr val="2E5C91"/>
              </a:solidFill>
            </a:endParaRPr>
          </a:p>
          <a:p>
            <a:pPr algn="just" rtl="1"/>
            <a:r>
              <a:rPr lang="fa-IR" sz="1000" dirty="0"/>
              <a:t>ارسطو برده داری را طبیعی، عملی و عادلانه می دانست. سه چهارم جمعیت آتن و نیمی از جمعیت رم برده بودند و  به انجام </a:t>
            </a:r>
            <a:r>
              <a:rPr lang="fa-IR" sz="1000" dirty="0" err="1"/>
              <a:t>کاراجباری</a:t>
            </a:r>
            <a:r>
              <a:rPr lang="fa-IR" sz="1000" dirty="0"/>
              <a:t> مجبور می شدند.</a:t>
            </a:r>
          </a:p>
          <a:p>
            <a:pPr algn="just" rtl="1"/>
            <a:r>
              <a:rPr lang="de-DE" sz="1000" dirty="0"/>
              <a:t>Via Apia، </a:t>
            </a:r>
            <a:r>
              <a:rPr lang="fa-IR" sz="1000" dirty="0"/>
              <a:t>عجایب هفتگانه جهان، </a:t>
            </a:r>
            <a:r>
              <a:rPr lang="fa-IR" sz="1000" dirty="0" err="1"/>
              <a:t>آکروپولیس</a:t>
            </a:r>
            <a:r>
              <a:rPr lang="fa-IR" sz="1000" dirty="0"/>
              <a:t> در آتن و بسیاری از سازه های معروف دیگر محصول کار همین بردگان هستند.</a:t>
            </a:r>
            <a:endParaRPr lang="de-DE" sz="1000" dirty="0"/>
          </a:p>
          <a:p>
            <a:pPr algn="just" rtl="1"/>
            <a:endParaRPr lang="de-DE" sz="1000" dirty="0"/>
          </a:p>
          <a:p>
            <a:pPr algn="just" rtl="1"/>
            <a:r>
              <a:rPr lang="fa-IR" sz="1000" dirty="0"/>
              <a:t>متأسفانه، قرن هفدهم شاهد رنسانس برده داری در کشورهای مسیحی مانند انگلستان و اسپانیا بود.</a:t>
            </a:r>
          </a:p>
          <a:p>
            <a:pPr algn="just" rtl="1"/>
            <a:r>
              <a:rPr lang="fa-IR" sz="1000" dirty="0"/>
              <a:t>ویلیام </a:t>
            </a:r>
            <a:r>
              <a:rPr lang="fa-IR" sz="1000" dirty="0" err="1"/>
              <a:t>ویلبرفورس</a:t>
            </a:r>
            <a:r>
              <a:rPr lang="fa-IR" sz="1000" dirty="0"/>
              <a:t> (۱۷۵۹ - ۱۸۳۳) یک سیاستمدار و مسیحی در مجلس عوام انگلیس بود که برای لغو </a:t>
            </a:r>
            <a:r>
              <a:rPr lang="fa-IR" sz="1000" dirty="0" err="1"/>
              <a:t>برده‌داری</a:t>
            </a:r>
            <a:r>
              <a:rPr lang="fa-IR" sz="1000" dirty="0"/>
              <a:t> مبارزه </a:t>
            </a:r>
            <a:r>
              <a:rPr lang="fa-IR" sz="1000" dirty="0" err="1"/>
              <a:t>می‌کرد</a:t>
            </a:r>
            <a:r>
              <a:rPr lang="fa-IR" sz="1000" dirty="0"/>
              <a:t>. در سال ۱۸۳۳ </a:t>
            </a:r>
            <a:r>
              <a:rPr lang="fa-IR" sz="1000" dirty="0" err="1"/>
              <a:t>ا</a:t>
            </a:r>
            <a:r>
              <a:rPr lang="fa-IR" sz="1000" dirty="0"/>
              <a:t> </a:t>
            </a:r>
            <a:r>
              <a:rPr lang="fa-IR" sz="1000" dirty="0" err="1"/>
              <a:t>برده‌داری</a:t>
            </a:r>
            <a:r>
              <a:rPr lang="fa-IR" sz="1000" dirty="0"/>
              <a:t> ممنوع شد و تا سال ۱۸۴۰، برده داری به طور رسمی در تمام مستعمرات بریتانیا لغو شد.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215991"/>
          </a:xfrm>
          <a:prstGeom prst="rect">
            <a:avLst/>
          </a:prstGeom>
          <a:noFill/>
        </p:spPr>
        <p:txBody>
          <a:bodyPr wrap="square">
            <a:spAutoFit/>
          </a:bodyPr>
          <a:lstStyle/>
          <a:p>
            <a:pPr algn="just" rtl="1"/>
            <a:r>
              <a:rPr lang="fa-IR" b="1" dirty="0">
                <a:solidFill>
                  <a:srgbClr val="C00000"/>
                </a:solidFill>
              </a:rPr>
              <a:t>ممنوعیت کار کودکان</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تا اواسط قرن هجدهم، بیشتر مردم به کشاورزی، صنایع دستی و تجارت مشغول بودند. با صنعتی شدن این موضوع تغییر کرد. از آنجایی که خانواده ها </a:t>
            </a:r>
            <a:r>
              <a:rPr lang="fa-IR" sz="1000" dirty="0" err="1">
                <a:latin typeface="+mj-lt"/>
              </a:rPr>
              <a:t>نمی</a:t>
            </a:r>
            <a:r>
              <a:rPr lang="fa-IR" sz="1000" dirty="0">
                <a:latin typeface="+mj-lt"/>
              </a:rPr>
              <a:t> توانستند فقط با دستمزد مردان زندگی خود را </a:t>
            </a:r>
            <a:r>
              <a:rPr lang="fa-IR" sz="1000" dirty="0" err="1">
                <a:latin typeface="+mj-lt"/>
              </a:rPr>
              <a:t>بگذرانند</a:t>
            </a:r>
            <a:r>
              <a:rPr lang="fa-IR" sz="1000" dirty="0">
                <a:latin typeface="+mj-lt"/>
              </a:rPr>
              <a:t>، کودکان نیز در شرایط غیرانسانی برای کار در معادن زغال سنگ فرستاده می شدند.</a:t>
            </a:r>
            <a:endParaRPr lang="de-DE" sz="1000" dirty="0">
              <a:latin typeface="+mj-lt"/>
            </a:endParaRPr>
          </a:p>
          <a:p>
            <a:pPr algn="just" rtl="1"/>
            <a:endParaRPr lang="de-DE" sz="1000" dirty="0">
              <a:latin typeface="+mj-lt"/>
            </a:endParaRPr>
          </a:p>
          <a:p>
            <a:pPr algn="just" rtl="1"/>
            <a:r>
              <a:rPr lang="fa-IR" sz="1000" dirty="0">
                <a:latin typeface="+mj-lt"/>
              </a:rPr>
              <a:t>کریستین آنتونی </a:t>
            </a:r>
            <a:r>
              <a:rPr lang="fa-IR" sz="1000" dirty="0" err="1">
                <a:latin typeface="+mj-lt"/>
              </a:rPr>
              <a:t>اشلی</a:t>
            </a:r>
            <a:r>
              <a:rPr lang="fa-IR" sz="1000" dirty="0">
                <a:latin typeface="+mj-lt"/>
              </a:rPr>
              <a:t> </a:t>
            </a:r>
            <a:r>
              <a:rPr lang="fa-IR" sz="1000" dirty="0" err="1">
                <a:latin typeface="+mj-lt"/>
              </a:rPr>
              <a:t>کوپر</a:t>
            </a:r>
            <a:r>
              <a:rPr lang="fa-IR" sz="1000" dirty="0">
                <a:latin typeface="+mj-lt"/>
              </a:rPr>
              <a:t> (۱۸۰۱-۱۸۸۵) به طور خستگی ناپذیری برای پایان دادن به کار کودکان تلاش کرد. او توانست قانونی را تصویب کند که ساعت کار کودکان زیر ۱۳ سال را به ۴۸ ساعت در هفته محدود می کرد. </a:t>
            </a:r>
            <a:r>
              <a:rPr lang="fa-IR" sz="1000" dirty="0" err="1">
                <a:latin typeface="+mj-lt"/>
              </a:rPr>
              <a:t>کوپر</a:t>
            </a:r>
            <a:r>
              <a:rPr lang="fa-IR" sz="1000" dirty="0">
                <a:latin typeface="+mj-lt"/>
              </a:rPr>
              <a:t> یک بار نوشت: "تنها چیزی که می خواهم این است که برای خدا و کشورم مفید باشم."</a:t>
            </a:r>
            <a:endParaRPr lang="de-DE" sz="1000" dirty="0">
              <a:latin typeface="+mj-lt"/>
            </a:endParaRPr>
          </a:p>
        </p:txBody>
      </p:sp>
      <p:pic>
        <p:nvPicPr>
          <p:cNvPr id="2" name="Grafik 1">
            <a:extLst>
              <a:ext uri="{FF2B5EF4-FFF2-40B4-BE49-F238E27FC236}">
                <a16:creationId xmlns:a16="http://schemas.microsoft.com/office/drawing/2014/main" id="{9BFCAFD3-CCAE-AD41-AAE9-F9DEABE73B2E}"/>
              </a:ext>
            </a:extLst>
          </p:cNvPr>
          <p:cNvPicPr>
            <a:picLocks noChangeAspect="1"/>
          </p:cNvPicPr>
          <p:nvPr/>
        </p:nvPicPr>
        <p:blipFill>
          <a:blip r:embed="rId3"/>
          <a:stretch>
            <a:fillRect/>
          </a:stretch>
        </p:blipFill>
        <p:spPr>
          <a:xfrm>
            <a:off x="768037" y="0"/>
            <a:ext cx="10655925" cy="3861179"/>
          </a:xfrm>
          <a:prstGeom prst="rect">
            <a:avLst/>
          </a:prstGeom>
        </p:spPr>
      </p:pic>
    </p:spTree>
    <p:extLst>
      <p:ext uri="{BB962C8B-B14F-4D97-AF65-F5344CB8AC3E}">
        <p14:creationId xmlns:p14="http://schemas.microsoft.com/office/powerpoint/2010/main" val="160779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1723549"/>
          </a:xfrm>
          <a:prstGeom prst="rect">
            <a:avLst/>
          </a:prstGeom>
          <a:noFill/>
        </p:spPr>
        <p:txBody>
          <a:bodyPr wrap="square">
            <a:spAutoFit/>
          </a:bodyPr>
          <a:lstStyle/>
          <a:p>
            <a:pPr algn="just" rtl="1"/>
            <a:r>
              <a:rPr lang="fa-IR" b="1" dirty="0">
                <a:solidFill>
                  <a:srgbClr val="C00000"/>
                </a:solidFill>
              </a:rPr>
              <a:t>صلیب سرخ</a:t>
            </a:r>
            <a:endParaRPr lang="de-DE" b="1" dirty="0">
              <a:solidFill>
                <a:srgbClr val="C00000"/>
              </a:solidFill>
            </a:endParaRPr>
          </a:p>
          <a:p>
            <a:pPr algn="just" rtl="1"/>
            <a:endParaRPr lang="fa-IR" sz="1000" b="1" dirty="0">
              <a:solidFill>
                <a:srgbClr val="C00000"/>
              </a:solidFill>
            </a:endParaRPr>
          </a:p>
          <a:p>
            <a:pPr algn="just" rtl="1"/>
            <a:r>
              <a:rPr lang="fa-IR" sz="1000" dirty="0"/>
              <a:t>ایده آموزش زبان اشاره به ناشنوایان و لال ها به اعتقاد مسیحیت </a:t>
            </a:r>
            <a:r>
              <a:rPr lang="fa-IR" sz="1000" dirty="0" err="1"/>
              <a:t>ابه</a:t>
            </a:r>
            <a:r>
              <a:rPr lang="fa-IR" sz="1000" dirty="0"/>
              <a:t> دو </a:t>
            </a:r>
            <a:r>
              <a:rPr lang="fa-IR" sz="1000" dirty="0" err="1"/>
              <a:t>لاپی</a:t>
            </a:r>
            <a:r>
              <a:rPr lang="fa-IR" sz="1000" dirty="0"/>
              <a:t> </a:t>
            </a:r>
            <a:r>
              <a:rPr lang="fa-IR" sz="1000" dirty="0" err="1"/>
              <a:t>برمی</a:t>
            </a:r>
            <a:r>
              <a:rPr lang="fa-IR" sz="1000" dirty="0"/>
              <a:t> گردد. او در سال ۱۷۵۵ اولین مدرسه برای کودکان ناشنوا و لال را در فرانسه تأسیس کرد.</a:t>
            </a:r>
            <a:endParaRPr lang="de-DE" sz="1000" dirty="0"/>
          </a:p>
          <a:p>
            <a:pPr algn="just" rtl="1"/>
            <a:endParaRPr lang="de-DE" sz="900" dirty="0"/>
          </a:p>
          <a:p>
            <a:pPr algn="just" rtl="1"/>
            <a:endParaRPr lang="de-DE" sz="900" dirty="0"/>
          </a:p>
          <a:p>
            <a:pPr algn="just" rtl="1"/>
            <a:r>
              <a:rPr lang="fa-IR" sz="1000" dirty="0"/>
              <a:t>انگیزه این وزیر این بود که انجیل عیسی را به کر و لال ها بیاموزد. </a:t>
            </a:r>
            <a:r>
              <a:rPr lang="fa-IR" sz="1000" dirty="0" err="1"/>
              <a:t>باتوجه</a:t>
            </a:r>
            <a:r>
              <a:rPr lang="fa-IR" sz="1000" dirty="0"/>
              <a:t> به اینکه او نتوانست ناشنوایی دانش آموزان را درمان کند، از زبان اشاره برای آموزش خواندن، نوشتن و مکالمه به آنها استفاده کرد.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369880"/>
          </a:xfrm>
          <a:prstGeom prst="rect">
            <a:avLst/>
          </a:prstGeom>
          <a:noFill/>
        </p:spPr>
        <p:txBody>
          <a:bodyPr wrap="square">
            <a:spAutoFit/>
          </a:bodyPr>
          <a:lstStyle/>
          <a:p>
            <a:pPr algn="r" rtl="1"/>
            <a:r>
              <a:rPr lang="fa-IR" b="1" dirty="0">
                <a:solidFill>
                  <a:srgbClr val="C00000"/>
                </a:solidFill>
              </a:rPr>
              <a:t>لغو برده داری</a:t>
            </a:r>
            <a:endParaRPr lang="de-DE" b="1" dirty="0">
              <a:solidFill>
                <a:srgbClr val="C00000"/>
              </a:solidFill>
            </a:endParaRPr>
          </a:p>
          <a:p>
            <a:pPr algn="r" rtl="1"/>
            <a:endParaRPr lang="de-DE" sz="1000" b="1" dirty="0">
              <a:solidFill>
                <a:srgbClr val="2E5C91"/>
              </a:solidFill>
            </a:endParaRPr>
          </a:p>
          <a:p>
            <a:pPr algn="just" rtl="1"/>
            <a:r>
              <a:rPr lang="fa-IR" sz="1000" dirty="0"/>
              <a:t>در زمان های قدیم، افراد دارای معلولیت، مانند نوزادان نابینا، در طبیعت رها می شدند یا به دریا انداخته می شدند. آنهایی که بعداً دچار نابینایی میشدند، غالباً یا برده </a:t>
            </a:r>
            <a:r>
              <a:rPr lang="fa-IR" sz="1000" dirty="0" err="1"/>
              <a:t>ویا</a:t>
            </a:r>
            <a:r>
              <a:rPr lang="fa-IR" sz="1000" dirty="0"/>
              <a:t> فاحشه می شدند.</a:t>
            </a:r>
          </a:p>
          <a:p>
            <a:pPr algn="just" rtl="1"/>
            <a:r>
              <a:rPr lang="fa-IR" sz="1000" dirty="0"/>
              <a:t>از سوی دیگر، عیسی بارها نابینایان را شفا </a:t>
            </a:r>
            <a:r>
              <a:rPr lang="fa-IR" sz="1000" dirty="0" err="1"/>
              <a:t>می‌داد</a:t>
            </a:r>
            <a:r>
              <a:rPr lang="fa-IR" sz="1000" dirty="0"/>
              <a:t> و </a:t>
            </a:r>
            <a:r>
              <a:rPr lang="fa-IR" sz="1000" dirty="0" err="1"/>
              <a:t>خانه‌های</a:t>
            </a:r>
            <a:r>
              <a:rPr lang="fa-IR" sz="1000" dirty="0"/>
              <a:t> مسیحیت برای نابینایان از اوایل قرن چهارم </a:t>
            </a:r>
            <a:r>
              <a:rPr lang="fa-IR" sz="1000" dirty="0" err="1"/>
              <a:t>بوجود</a:t>
            </a:r>
            <a:r>
              <a:rPr lang="fa-IR" sz="1000" dirty="0"/>
              <a:t> آمد. در قرن شانزدهم تلاش هایی برای آموزش خواندن به نابینایان صورت گرفت.</a:t>
            </a:r>
            <a:endParaRPr lang="de-DE" sz="1000" dirty="0"/>
          </a:p>
          <a:p>
            <a:pPr algn="just" rtl="1"/>
            <a:endParaRPr lang="de-DE" sz="1000" dirty="0"/>
          </a:p>
          <a:p>
            <a:pPr algn="just" rtl="1"/>
            <a:r>
              <a:rPr lang="fa-IR" sz="1000" dirty="0"/>
              <a:t>با این حال،  پیشرفت بزرگی با اختراع خط </a:t>
            </a:r>
            <a:r>
              <a:rPr lang="fa-IR" sz="1000" dirty="0" err="1"/>
              <a:t>بریل</a:t>
            </a:r>
            <a:r>
              <a:rPr lang="fa-IR" sz="1000" dirty="0"/>
              <a:t> توسط لویی </a:t>
            </a:r>
            <a:r>
              <a:rPr lang="fa-IR" sz="1000" dirty="0" err="1"/>
              <a:t>بریل</a:t>
            </a:r>
            <a:r>
              <a:rPr lang="fa-IR" sz="1000" dirty="0"/>
              <a:t> (۱۸۰۹ - ۱۸۵۲) بدست آمد. او که در کودکی نابینا بود، سیستمی را ایجاد کرد  که می توانست هر حرف الفبا، علائم نگارشی و اعداد را در یک شبکه شش نقطه ای نشان دهد. </a:t>
            </a:r>
            <a:r>
              <a:rPr lang="fa-IR" sz="1000" dirty="0" err="1"/>
              <a:t>بریل</a:t>
            </a:r>
            <a:r>
              <a:rPr lang="fa-IR" sz="1000" dirty="0"/>
              <a:t> مسیحی بود و خود را بنده خدا می دانست.</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1600438"/>
          </a:xfrm>
          <a:prstGeom prst="rect">
            <a:avLst/>
          </a:prstGeom>
          <a:noFill/>
        </p:spPr>
        <p:txBody>
          <a:bodyPr wrap="square">
            <a:spAutoFit/>
          </a:bodyPr>
          <a:lstStyle/>
          <a:p>
            <a:pPr algn="just" rtl="1"/>
            <a:r>
              <a:rPr lang="fa-IR" b="1" dirty="0">
                <a:solidFill>
                  <a:srgbClr val="C00000"/>
                </a:solidFill>
              </a:rPr>
              <a:t>کمک به توسعه</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err="1">
                <a:latin typeface="+mj-lt"/>
              </a:rPr>
              <a:t>متیو</a:t>
            </a:r>
            <a:r>
              <a:rPr lang="fa-IR" sz="1000" dirty="0">
                <a:latin typeface="+mj-lt"/>
              </a:rPr>
              <a:t> پارس بازرس سازمان های کمک به توسعه غیردولتی در سال ۲۰۰۸ در نیویورک تایمز نوشت: «به عنوان یک </a:t>
            </a:r>
            <a:r>
              <a:rPr lang="fa-IR" sz="1000" dirty="0" err="1">
                <a:latin typeface="+mj-lt"/>
              </a:rPr>
              <a:t>آتئیست</a:t>
            </a:r>
            <a:r>
              <a:rPr lang="fa-IR" sz="1000" dirty="0">
                <a:latin typeface="+mj-lt"/>
              </a:rPr>
              <a:t>، به این نتیجه رسیده ام: آفریقا به خدا نیاز دارد! فقط در جایی که مردم محلی مسیحی شدند، جامعه آفریقا واقعاً تغییر کرد. آنچه واقعاً جامعه را تغییر داد، </a:t>
            </a:r>
            <a:r>
              <a:rPr lang="fa-IR" sz="1000" dirty="0" err="1">
                <a:latin typeface="+mj-lt"/>
              </a:rPr>
              <a:t>مبلغان</a:t>
            </a:r>
            <a:r>
              <a:rPr lang="fa-IR" sz="1000" dirty="0">
                <a:latin typeface="+mj-lt"/>
              </a:rPr>
              <a:t> مسیحی بودند. از آنجایی که تفکر مردم محلی تغییر کرد، ترس از ارواح را کنار گذاشته و توانستند محیط خود را بهبود بخشند. تصویر ما از ماموریت یک طرفه است.»</a:t>
            </a:r>
            <a:endParaRPr lang="de-DE" sz="1000" dirty="0">
              <a:latin typeface="+mj-lt"/>
            </a:endParaRPr>
          </a:p>
        </p:txBody>
      </p:sp>
      <p:pic>
        <p:nvPicPr>
          <p:cNvPr id="3" name="Grafik 2">
            <a:extLst>
              <a:ext uri="{FF2B5EF4-FFF2-40B4-BE49-F238E27FC236}">
                <a16:creationId xmlns:a16="http://schemas.microsoft.com/office/drawing/2014/main" id="{B83A08C0-A33F-8740-905C-463365E9D8FB}"/>
              </a:ext>
            </a:extLst>
          </p:cNvPr>
          <p:cNvPicPr>
            <a:picLocks noChangeAspect="1"/>
          </p:cNvPicPr>
          <p:nvPr/>
        </p:nvPicPr>
        <p:blipFill>
          <a:blip r:embed="rId3"/>
          <a:stretch>
            <a:fillRect/>
          </a:stretch>
        </p:blipFill>
        <p:spPr>
          <a:xfrm>
            <a:off x="768037" y="0"/>
            <a:ext cx="10655925" cy="3865384"/>
          </a:xfrm>
          <a:prstGeom prst="rect">
            <a:avLst/>
          </a:prstGeom>
        </p:spPr>
      </p:pic>
    </p:spTree>
    <p:extLst>
      <p:ext uri="{BB962C8B-B14F-4D97-AF65-F5344CB8AC3E}">
        <p14:creationId xmlns:p14="http://schemas.microsoft.com/office/powerpoint/2010/main" val="1940539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3916731"/>
            <a:ext cx="3137430" cy="2062103"/>
          </a:xfrm>
          <a:prstGeom prst="rect">
            <a:avLst/>
          </a:prstGeom>
          <a:noFill/>
        </p:spPr>
        <p:txBody>
          <a:bodyPr wrap="square">
            <a:spAutoFit/>
          </a:bodyPr>
          <a:lstStyle/>
          <a:p>
            <a:pPr algn="just" rtl="1"/>
            <a:r>
              <a:rPr lang="fa-IR" b="1" dirty="0">
                <a:solidFill>
                  <a:srgbClr val="C00000"/>
                </a:solidFill>
              </a:rPr>
              <a:t>حقوق بشر</a:t>
            </a:r>
            <a:endParaRPr lang="de-DE" b="1" dirty="0">
              <a:solidFill>
                <a:srgbClr val="C00000"/>
              </a:solidFill>
            </a:endParaRPr>
          </a:p>
          <a:p>
            <a:pPr algn="just" rtl="1"/>
            <a:endParaRPr lang="fa-IR" sz="1000" b="1" dirty="0">
              <a:solidFill>
                <a:srgbClr val="C00000"/>
              </a:solidFill>
            </a:endParaRPr>
          </a:p>
          <a:p>
            <a:pPr algn="just" rtl="1"/>
            <a:r>
              <a:rPr lang="fa-IR" sz="1000" dirty="0" err="1"/>
              <a:t>مالکوم</a:t>
            </a:r>
            <a:r>
              <a:rPr lang="fa-IR" sz="1000" dirty="0"/>
              <a:t> </a:t>
            </a:r>
            <a:r>
              <a:rPr lang="fa-IR" sz="1000" dirty="0" err="1"/>
              <a:t>موگریج</a:t>
            </a:r>
            <a:r>
              <a:rPr lang="fa-IR" sz="1000" dirty="0"/>
              <a:t>، </a:t>
            </a:r>
            <a:r>
              <a:rPr lang="fa-IR" sz="1000" dirty="0" err="1"/>
              <a:t>روزنامه‌نگار</a:t>
            </a:r>
            <a:r>
              <a:rPr lang="fa-IR" sz="1000" dirty="0"/>
              <a:t> انگلیسی، که از یک مخالف به مدافع مسیحیت تبدیل شد، در سال ۱۹۶۹ نوشت: «ما نباید فراموش کنیم که حقوق بشر ما برگرفته از ایمان مسیحی است. در مسیحیت، هر انسانی، اعم از بیمار یا سالم، باهوش یا احمق، زیبا یا زشت، مورد محبت خالق خود قرار می گیرد.</a:t>
            </a:r>
            <a:endParaRPr lang="de-DE" sz="1000" dirty="0"/>
          </a:p>
          <a:p>
            <a:pPr algn="just" rtl="1"/>
            <a:endParaRPr lang="de-DE" sz="1000" dirty="0"/>
          </a:p>
          <a:p>
            <a:pPr algn="just" rtl="1"/>
            <a:r>
              <a:rPr lang="fa-IR" sz="1000" dirty="0"/>
              <a:t>عیسی مسیح برای هر فرد ارزش قائل است وقتی او اعلام می کند:</a:t>
            </a:r>
          </a:p>
          <a:p>
            <a:pPr algn="just" rtl="1"/>
            <a:r>
              <a:rPr lang="fa-IR" sz="1000" dirty="0"/>
              <a:t>  "زیرا خدا جهان را چنان محبت کرد که پسر یگانه خود را داد تا هر که به او ایمان آورد هلاک نشود بلکه حیات جاودانی داشته باشد" (</a:t>
            </a:r>
            <a:r>
              <a:rPr lang="fa-IR" sz="1000" dirty="0" err="1"/>
              <a:t>یوحنا</a:t>
            </a:r>
            <a:r>
              <a:rPr lang="fa-IR" sz="1000" dirty="0"/>
              <a:t> ۱۶:۳).</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3916731"/>
            <a:ext cx="3137430" cy="2369880"/>
          </a:xfrm>
          <a:prstGeom prst="rect">
            <a:avLst/>
          </a:prstGeom>
          <a:noFill/>
        </p:spPr>
        <p:txBody>
          <a:bodyPr wrap="square">
            <a:spAutoFit/>
          </a:bodyPr>
          <a:lstStyle/>
          <a:p>
            <a:pPr algn="r" rtl="1"/>
            <a:r>
              <a:rPr lang="fa-IR" b="1" dirty="0">
                <a:solidFill>
                  <a:srgbClr val="C00000"/>
                </a:solidFill>
              </a:rPr>
              <a:t>علیه تبعیض نژادی</a:t>
            </a:r>
            <a:endParaRPr lang="de-DE" b="1" dirty="0">
              <a:solidFill>
                <a:srgbClr val="C00000"/>
              </a:solidFill>
            </a:endParaRPr>
          </a:p>
          <a:p>
            <a:pPr algn="r" rtl="1"/>
            <a:endParaRPr lang="de-DE" sz="1000" b="1" dirty="0">
              <a:solidFill>
                <a:srgbClr val="2E5C91"/>
              </a:solidFill>
            </a:endParaRPr>
          </a:p>
          <a:p>
            <a:pPr algn="just" rtl="1"/>
            <a:r>
              <a:rPr lang="fa-IR" sz="1000" dirty="0"/>
              <a:t>برده داری در ایالات متحده در سال ۱۸۶۵ پایان یافت، اما تبعیض نژادی همچنان پابرجا بود. این امر بر تمام زمینه های زندگی روزمره تأثیر گذاشت. سیاه و سفید در مدارس، </a:t>
            </a:r>
            <a:r>
              <a:rPr lang="fa-IR" sz="1000" dirty="0" err="1"/>
              <a:t>کلیساها</a:t>
            </a:r>
            <a:r>
              <a:rPr lang="fa-IR" sz="1000" dirty="0"/>
              <a:t>، ساختمان های عمومی، اتوبوس ها و قطارها از هم جدا شدند. حتی سرویس های بهداشتی و </a:t>
            </a:r>
            <a:r>
              <a:rPr lang="fa-IR" sz="1000" dirty="0" err="1"/>
              <a:t>سینکهای</a:t>
            </a:r>
            <a:r>
              <a:rPr lang="fa-IR" sz="1000" dirty="0"/>
              <a:t> </a:t>
            </a:r>
            <a:r>
              <a:rPr lang="fa-IR" sz="1000" dirty="0" err="1"/>
              <a:t>ظرفشویی</a:t>
            </a:r>
            <a:r>
              <a:rPr lang="fa-IR" sz="1000" dirty="0"/>
              <a:t> نیز هم جدا بودند.</a:t>
            </a:r>
            <a:endParaRPr lang="de-DE" sz="1000" dirty="0"/>
          </a:p>
          <a:p>
            <a:pPr algn="just" rtl="1"/>
            <a:endParaRPr lang="de-DE" sz="1000" dirty="0"/>
          </a:p>
          <a:p>
            <a:pPr algn="just" rtl="1"/>
            <a:r>
              <a:rPr lang="fa-IR" sz="1000" dirty="0"/>
              <a:t>مارتین </a:t>
            </a:r>
            <a:r>
              <a:rPr lang="fa-IR" sz="1000" dirty="0" err="1"/>
              <a:t>لوتر</a:t>
            </a:r>
            <a:r>
              <a:rPr lang="fa-IR" sz="1000" dirty="0"/>
              <a:t> کینگ یکی از بنیانگذاران کنفرانس رهبری مسیحی بود که هدف آن پایان دادن به تبعیض نژادی بود. کشیش </a:t>
            </a:r>
            <a:r>
              <a:rPr lang="fa-IR" sz="1000" dirty="0" err="1"/>
              <a:t>باپتیست</a:t>
            </a:r>
            <a:r>
              <a:rPr lang="fa-IR" sz="1000" dirty="0"/>
              <a:t> آتلانتا می خواست اعضا از اولین مسیحیان تقلید کنند که با قاطعیت و عدم خشونت محیط خود را تغییر دادند.</a:t>
            </a:r>
          </a:p>
          <a:p>
            <a:pPr algn="just" rtl="1"/>
            <a:r>
              <a:rPr lang="fa-IR" sz="1000" dirty="0"/>
              <a:t>در سال ۱۹۶۴، قانون حقوق مدنی به تبعیض نژادی پایان داد و کینگ جایزه صلح نوبل را دریافت کرد.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3916731"/>
            <a:ext cx="3137430" cy="2523768"/>
          </a:xfrm>
          <a:prstGeom prst="rect">
            <a:avLst/>
          </a:prstGeom>
          <a:noFill/>
        </p:spPr>
        <p:txBody>
          <a:bodyPr wrap="square">
            <a:spAutoFit/>
          </a:bodyPr>
          <a:lstStyle/>
          <a:p>
            <a:pPr algn="just" rtl="1"/>
            <a:r>
              <a:rPr lang="fa-IR" b="1" dirty="0">
                <a:solidFill>
                  <a:srgbClr val="C00000"/>
                </a:solidFill>
              </a:rPr>
              <a:t>دستمزد در مقابل کار</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در دنیای امروز، این امر مسلم تلقی می شود که هر فردی که کار می کند، مستحق دستمزد یا حقوق است. البته همیشه اینطور نبوده.</a:t>
            </a:r>
          </a:p>
          <a:p>
            <a:pPr algn="just" rtl="1"/>
            <a:r>
              <a:rPr lang="fa-IR" sz="1000" dirty="0">
                <a:latin typeface="+mj-lt"/>
              </a:rPr>
              <a:t>در جوامع باستانی معمول بود که بردگان برای شما کار کنند و </a:t>
            </a:r>
            <a:r>
              <a:rPr lang="fa-IR" sz="1000" dirty="0" err="1">
                <a:latin typeface="+mj-lt"/>
              </a:rPr>
              <a:t>قاعدتاً</a:t>
            </a:r>
            <a:r>
              <a:rPr lang="fa-IR" sz="1000" dirty="0">
                <a:latin typeface="+mj-lt"/>
              </a:rPr>
              <a:t> به غیر از امرار معاش هیچ گونه وجه </a:t>
            </a:r>
            <a:r>
              <a:rPr lang="fa-IR" sz="1000" dirty="0" err="1">
                <a:latin typeface="+mj-lt"/>
              </a:rPr>
              <a:t>مازادی</a:t>
            </a:r>
            <a:r>
              <a:rPr lang="fa-IR" sz="1000" dirty="0">
                <a:latin typeface="+mj-lt"/>
              </a:rPr>
              <a:t> دریافت </a:t>
            </a:r>
            <a:r>
              <a:rPr lang="fa-IR" sz="1000" dirty="0" err="1">
                <a:latin typeface="+mj-lt"/>
              </a:rPr>
              <a:t>نمی</a:t>
            </a:r>
            <a:r>
              <a:rPr lang="fa-IR" sz="1000" dirty="0">
                <a:latin typeface="+mj-lt"/>
              </a:rPr>
              <a:t> کردند.</a:t>
            </a:r>
            <a:endParaRPr lang="de-DE" sz="1000" dirty="0">
              <a:latin typeface="+mj-lt"/>
            </a:endParaRPr>
          </a:p>
          <a:p>
            <a:pPr algn="just" rtl="1"/>
            <a:endParaRPr lang="de-DE" sz="1000" dirty="0">
              <a:latin typeface="+mj-lt"/>
            </a:endParaRPr>
          </a:p>
          <a:p>
            <a:pPr algn="just" rtl="1"/>
            <a:r>
              <a:rPr lang="fa-IR" sz="1000" dirty="0">
                <a:latin typeface="+mj-lt"/>
              </a:rPr>
              <a:t>رویه پرداخت حقوق به کارگران توسط مسیحیان معرفی شد که به قانون کتاب مقدس "کارگر ارزش مزد خود را دارد" متوسل شدند (اول تیموس۵ : ۱۸).</a:t>
            </a:r>
          </a:p>
          <a:p>
            <a:pPr algn="just" rtl="1"/>
            <a:r>
              <a:rPr lang="fa-IR" sz="1000" dirty="0">
                <a:latin typeface="+mj-lt"/>
              </a:rPr>
              <a:t>همچنین تعرفه دستمزد فعلی نیز بر اساس اصول کتاب مقدس است. ارزش های اقتصادی بیش از آنچه که بسیاری فکر می کنند تحت تأثیر مسیحیت هستند.</a:t>
            </a:r>
            <a:endParaRPr lang="de-DE" sz="1000" dirty="0">
              <a:latin typeface="+mj-lt"/>
            </a:endParaRPr>
          </a:p>
          <a:p>
            <a:pPr algn="just" rtl="1"/>
            <a:endParaRPr lang="de-DE" sz="1000" dirty="0">
              <a:latin typeface="+mj-lt"/>
            </a:endParaRPr>
          </a:p>
          <a:p>
            <a:pPr algn="just" rtl="1"/>
            <a:endParaRPr lang="de-DE" sz="1000" dirty="0">
              <a:latin typeface="+mj-lt"/>
            </a:endParaRPr>
          </a:p>
        </p:txBody>
      </p:sp>
      <p:pic>
        <p:nvPicPr>
          <p:cNvPr id="2" name="Grafik 1">
            <a:extLst>
              <a:ext uri="{FF2B5EF4-FFF2-40B4-BE49-F238E27FC236}">
                <a16:creationId xmlns:a16="http://schemas.microsoft.com/office/drawing/2014/main" id="{CB1D0912-412D-2540-BD3C-8359FCA374EC}"/>
              </a:ext>
            </a:extLst>
          </p:cNvPr>
          <p:cNvPicPr>
            <a:picLocks noChangeAspect="1"/>
          </p:cNvPicPr>
          <p:nvPr/>
        </p:nvPicPr>
        <p:blipFill>
          <a:blip r:embed="rId3"/>
          <a:stretch>
            <a:fillRect/>
          </a:stretch>
        </p:blipFill>
        <p:spPr>
          <a:xfrm>
            <a:off x="768037" y="0"/>
            <a:ext cx="10655925" cy="3837989"/>
          </a:xfrm>
          <a:prstGeom prst="rect">
            <a:avLst/>
          </a:prstGeom>
        </p:spPr>
      </p:pic>
    </p:spTree>
    <p:extLst>
      <p:ext uri="{BB962C8B-B14F-4D97-AF65-F5344CB8AC3E}">
        <p14:creationId xmlns:p14="http://schemas.microsoft.com/office/powerpoint/2010/main" val="3461395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9" name="Textfeld 8">
            <a:extLst>
              <a:ext uri="{FF2B5EF4-FFF2-40B4-BE49-F238E27FC236}">
                <a16:creationId xmlns:a16="http://schemas.microsoft.com/office/drawing/2014/main" id="{3B19092D-98CD-394A-9DF6-AE697E2730A5}"/>
              </a:ext>
            </a:extLst>
          </p:cNvPr>
          <p:cNvSpPr txBox="1"/>
          <p:nvPr/>
        </p:nvSpPr>
        <p:spPr>
          <a:xfrm>
            <a:off x="4581141" y="769902"/>
            <a:ext cx="5748192" cy="461665"/>
          </a:xfrm>
          <a:prstGeom prst="rect">
            <a:avLst/>
          </a:prstGeom>
          <a:noFill/>
        </p:spPr>
        <p:txBody>
          <a:bodyPr wrap="square">
            <a:spAutoFit/>
          </a:bodyPr>
          <a:lstStyle/>
          <a:p>
            <a:pPr algn="just" rtl="1"/>
            <a:r>
              <a:rPr lang="fa-IR" sz="2400" b="1" dirty="0">
                <a:solidFill>
                  <a:srgbClr val="C00000"/>
                </a:solidFill>
                <a:latin typeface="Arial" panose="020B0604020202020204" pitchFamily="34" charset="0"/>
              </a:rPr>
              <a:t>رسالت جهانی و دین جهانی</a:t>
            </a:r>
          </a:p>
        </p:txBody>
      </p:sp>
      <p:sp>
        <p:nvSpPr>
          <p:cNvPr id="10" name="Textfeld 9">
            <a:extLst>
              <a:ext uri="{FF2B5EF4-FFF2-40B4-BE49-F238E27FC236}">
                <a16:creationId xmlns:a16="http://schemas.microsoft.com/office/drawing/2014/main" id="{FA31378E-68F6-6F41-A03F-EFD4A5D36359}"/>
              </a:ext>
            </a:extLst>
          </p:cNvPr>
          <p:cNvSpPr txBox="1"/>
          <p:nvPr/>
        </p:nvSpPr>
        <p:spPr>
          <a:xfrm>
            <a:off x="4013199" y="1307371"/>
            <a:ext cx="6316134" cy="646331"/>
          </a:xfrm>
          <a:prstGeom prst="rect">
            <a:avLst/>
          </a:prstGeom>
          <a:noFill/>
        </p:spPr>
        <p:txBody>
          <a:bodyPr wrap="square">
            <a:spAutoFit/>
          </a:bodyPr>
          <a:lstStyle/>
          <a:p>
            <a:pPr algn="just" rtl="1"/>
            <a:r>
              <a:rPr lang="fa-IR" sz="1200" b="1" dirty="0">
                <a:solidFill>
                  <a:srgbClr val="0070C0"/>
                </a:solidFill>
                <a:latin typeface="Arial" panose="020B0604020202020204" pitchFamily="34" charset="0"/>
              </a:rPr>
              <a:t>مسیحیت برای همیشه جهان مربوطه خود را تغییر داده است. همانطور که جهان گسترش یافته است، مسیحیت نیز نفوذ خود را در سراسر جهان گسترش داده است. تنها از قرن ۱۸ و ۱۹ است که می توان گفت که ایمان مسیحی از نظر جغرافیایی به یک دین جهانی تبدیل شد.</a:t>
            </a:r>
            <a:endParaRPr lang="de-DE" sz="1200" b="1" dirty="0">
              <a:solidFill>
                <a:srgbClr val="0070C0"/>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EB9ED75D-1B1E-C848-91FD-92D1344D85FF}"/>
              </a:ext>
            </a:extLst>
          </p:cNvPr>
          <p:cNvSpPr txBox="1"/>
          <p:nvPr/>
        </p:nvSpPr>
        <p:spPr>
          <a:xfrm>
            <a:off x="7332133" y="1953702"/>
            <a:ext cx="2997200" cy="4093428"/>
          </a:xfrm>
          <a:prstGeom prst="rect">
            <a:avLst/>
          </a:prstGeom>
          <a:noFill/>
        </p:spPr>
        <p:txBody>
          <a:bodyPr wrap="square">
            <a:spAutoFit/>
          </a:bodyPr>
          <a:lstStyle/>
          <a:p>
            <a:pPr algn="just" rtl="1"/>
            <a:r>
              <a:rPr lang="fa-IR" sz="1000" dirty="0" err="1">
                <a:latin typeface="Arial" panose="020B0604020202020204" pitchFamily="34" charset="0"/>
              </a:rPr>
              <a:t>انگیزه‌های</a:t>
            </a:r>
            <a:r>
              <a:rPr lang="fa-IR" sz="1000" dirty="0">
                <a:latin typeface="Arial" panose="020B0604020202020204" pitchFamily="34" charset="0"/>
              </a:rPr>
              <a:t> این توسعه، اساساً کمتر در خود مسیحیت و بیشتر </a:t>
            </a:r>
            <a:r>
              <a:rPr lang="fa-IR" sz="1000" dirty="0" err="1">
                <a:latin typeface="Arial" panose="020B0604020202020204" pitchFamily="34" charset="0"/>
              </a:rPr>
              <a:t>به‌طور</a:t>
            </a:r>
            <a:r>
              <a:rPr lang="fa-IR" sz="1000" dirty="0">
                <a:latin typeface="Arial" panose="020B0604020202020204" pitchFamily="34" charset="0"/>
              </a:rPr>
              <a:t> غیرمستقیم در قدرت </a:t>
            </a:r>
            <a:r>
              <a:rPr lang="fa-IR" sz="1000" dirty="0" err="1">
                <a:latin typeface="Arial" panose="020B0604020202020204" pitchFamily="34" charset="0"/>
              </a:rPr>
              <a:t>شکل‌دهی</a:t>
            </a:r>
            <a:r>
              <a:rPr lang="fa-IR" sz="1000" dirty="0">
                <a:latin typeface="Arial" panose="020B0604020202020204" pitchFamily="34" charset="0"/>
              </a:rPr>
              <a:t> اروپا نهفته است. این ماجراجویی اکتشافات بزرگ دریانوردی است: </a:t>
            </a:r>
            <a:r>
              <a:rPr lang="fa-IR" sz="1000" dirty="0" err="1">
                <a:latin typeface="Arial" panose="020B0604020202020204" pitchFamily="34" charset="0"/>
              </a:rPr>
              <a:t>کلمبوس</a:t>
            </a:r>
            <a:r>
              <a:rPr lang="fa-IR" sz="1000" dirty="0">
                <a:latin typeface="Arial" panose="020B0604020202020204" pitchFamily="34" charset="0"/>
              </a:rPr>
              <a:t>، </a:t>
            </a:r>
            <a:r>
              <a:rPr lang="fa-IR" sz="1000" dirty="0" err="1">
                <a:latin typeface="Arial" panose="020B0604020202020204" pitchFamily="34" charset="0"/>
              </a:rPr>
              <a:t>آمریکو</a:t>
            </a:r>
            <a:r>
              <a:rPr lang="fa-IR" sz="1000" dirty="0">
                <a:latin typeface="Arial" panose="020B0604020202020204" pitchFamily="34" charset="0"/>
              </a:rPr>
              <a:t> </a:t>
            </a:r>
            <a:r>
              <a:rPr lang="fa-IR" sz="1000" dirty="0" err="1">
                <a:latin typeface="Arial" panose="020B0604020202020204" pitchFamily="34" charset="0"/>
              </a:rPr>
              <a:t>وسپوچی</a:t>
            </a:r>
            <a:r>
              <a:rPr lang="fa-IR" sz="1000" dirty="0">
                <a:latin typeface="Arial" panose="020B0604020202020204" pitchFamily="34" charset="0"/>
              </a:rPr>
              <a:t>، </a:t>
            </a:r>
            <a:r>
              <a:rPr lang="fa-IR" sz="1000" dirty="0" err="1">
                <a:latin typeface="Arial" panose="020B0604020202020204" pitchFamily="34" charset="0"/>
              </a:rPr>
              <a:t>واسکو</a:t>
            </a:r>
            <a:r>
              <a:rPr lang="fa-IR" sz="1000" dirty="0">
                <a:latin typeface="Arial" panose="020B0604020202020204" pitchFamily="34" charset="0"/>
              </a:rPr>
              <a:t> </a:t>
            </a:r>
            <a:r>
              <a:rPr lang="fa-IR" sz="1000" dirty="0" err="1">
                <a:latin typeface="Arial" panose="020B0604020202020204" pitchFamily="34" charset="0"/>
              </a:rPr>
              <a:t>داگاما</a:t>
            </a:r>
            <a:r>
              <a:rPr lang="fa-IR" sz="1000" dirty="0">
                <a:latin typeface="Arial" panose="020B0604020202020204" pitchFamily="34" charset="0"/>
              </a:rPr>
              <a:t>، کوک و بسیاری دیگر. آنها افق باریک اروپا را می شکنند. و این بلافاصله با منافع اقتصادی همراه می شود: تأسیسات تجاری، ایجاد ارزش و استثمار کشورهایی مانند آمریکای لاتین، حمایت ها و امپراتوری های استعماری، که پس از اسپانیایی های کاتولیک و پرتغالی، کشورهای پروتستان نیز به طور فزاینده ای در آن شرکت می کنند: هلند، دانمارک و بالاتر از همه انگلیس.</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قرن نوزدهم اوج این توسعه را نشان می دهد:   فناوری پیشرفته   توسعه یافتند و عمومی شدند . کشتی هایی که با موتور بخار کار می کردند به راه افتادند. طب استوایی امکان اقامت در مناطقی را فراهم می کند که قبلاً دسترسی به آنها دشوار بود. کشورهای قدرتمند اروپایی بقیه جهان را به مستعمرات تقسیم کردند. این با یک احساس عالی از مأموریت ترکیب شده است: دنیای غرب چیزهای زیادی برای آوردن به بقیه جهان دارد. از نظر نظامی و فنی برتر است و همچنین از نظر اخلاقی و مذهبی در سمت بهتری قرار دارد. از آغاز، ایمان مسیحی نیز نقش مهمی داشت.</a:t>
            </a:r>
            <a:endParaRPr lang="de-DE" sz="1000" dirty="0">
              <a:latin typeface="Arial" panose="020B0604020202020204" pitchFamily="34" charset="0"/>
            </a:endParaRPr>
          </a:p>
          <a:p>
            <a:pPr algn="just" rtl="1"/>
            <a:r>
              <a:rPr lang="fa-IR" sz="1000" dirty="0">
                <a:latin typeface="Arial" panose="020B0604020202020204" pitchFamily="34" charset="0"/>
              </a:rPr>
              <a:t>پاپ تقسیم جهان توسط اسپانیایی ها و پرتغالی ها در قرن شانزدهم را تحریم می کند و از این مردم مسیحی انتظار دارد که مردم را به سمت ایمان مسیحی هدایت کنند. کشیش ها در کشتی های تجاری و کشتی های جنگی حضور دارند. و بعدها تعداد </a:t>
            </a:r>
            <a:r>
              <a:rPr lang="fa-IR" sz="1000" dirty="0" err="1">
                <a:latin typeface="Arial" panose="020B0604020202020204" pitchFamily="34" charset="0"/>
              </a:rPr>
              <a:t>مبلغان</a:t>
            </a:r>
            <a:r>
              <a:rPr lang="fa-IR" sz="1000" dirty="0">
                <a:latin typeface="Arial" panose="020B0604020202020204" pitchFamily="34" charset="0"/>
              </a:rPr>
              <a:t> بیشتر و بیشتر میشود، به ویژه پس از جنبش های احیای بزرگ قرن ۱۹. بسیاری از کارهایی که قدرت های غربی در جهان انجام می دهند شایسته ایمان مسیحی نیستند: استثمار، بردگی، </a:t>
            </a:r>
            <a:r>
              <a:rPr lang="fa-IR" sz="1000" dirty="0" err="1">
                <a:latin typeface="Arial" panose="020B0604020202020204" pitchFamily="34" charset="0"/>
              </a:rPr>
              <a:t>نژادپرستی</a:t>
            </a:r>
            <a:r>
              <a:rPr lang="fa-IR" sz="1000" dirty="0">
                <a:latin typeface="Arial" panose="020B0604020202020204" pitchFamily="34" charset="0"/>
              </a:rPr>
              <a:t>، غرور و جهل.</a:t>
            </a:r>
          </a:p>
        </p:txBody>
      </p:sp>
      <p:sp>
        <p:nvSpPr>
          <p:cNvPr id="21" name="Textfeld 20">
            <a:extLst>
              <a:ext uri="{FF2B5EF4-FFF2-40B4-BE49-F238E27FC236}">
                <a16:creationId xmlns:a16="http://schemas.microsoft.com/office/drawing/2014/main" id="{57566FE5-A7A0-C342-AA30-BC242538D27C}"/>
              </a:ext>
            </a:extLst>
          </p:cNvPr>
          <p:cNvSpPr txBox="1"/>
          <p:nvPr/>
        </p:nvSpPr>
        <p:spPr>
          <a:xfrm>
            <a:off x="4013199" y="1953702"/>
            <a:ext cx="2997199" cy="4708981"/>
          </a:xfrm>
          <a:prstGeom prst="rect">
            <a:avLst/>
          </a:prstGeom>
          <a:noFill/>
        </p:spPr>
        <p:txBody>
          <a:bodyPr wrap="square">
            <a:spAutoFit/>
          </a:bodyPr>
          <a:lstStyle/>
          <a:p>
            <a:pPr algn="just" rtl="1"/>
            <a:r>
              <a:rPr lang="fa-IR" sz="1000" dirty="0">
                <a:latin typeface="Arial" panose="020B0604020202020204" pitchFamily="34" charset="0"/>
              </a:rPr>
              <a:t>بسیاری از اشتباهات به دلیل بی </a:t>
            </a:r>
            <a:r>
              <a:rPr lang="fa-IR" sz="1000" dirty="0" err="1">
                <a:latin typeface="Arial" panose="020B0604020202020204" pitchFamily="34" charset="0"/>
              </a:rPr>
              <a:t>تجربگی</a:t>
            </a:r>
            <a:r>
              <a:rPr lang="fa-IR" sz="1000" dirty="0">
                <a:latin typeface="Arial" panose="020B0604020202020204" pitchFamily="34" charset="0"/>
              </a:rPr>
              <a:t> انجام می شود: رفتار استعماری </a:t>
            </a:r>
            <a:r>
              <a:rPr lang="fa-IR" sz="1000" dirty="0" err="1">
                <a:latin typeface="Arial" panose="020B0604020202020204" pitchFamily="34" charset="0"/>
              </a:rPr>
              <a:t>مبلغان</a:t>
            </a:r>
            <a:r>
              <a:rPr lang="fa-IR" sz="1000" dirty="0">
                <a:latin typeface="Arial" panose="020B0604020202020204" pitchFamily="34" charset="0"/>
              </a:rPr>
              <a:t> مذهبی، فقدان زمینه سازی ایمان مسیحی، روح یابی سطحی، رقابت از سوی مأموریت ها و فرقه های مسیحی و بسیاری موارد دیگر</a:t>
            </a:r>
            <a:r>
              <a:rPr lang="de-DE" sz="1000" dirty="0">
                <a:latin typeface="Arial" panose="020B0604020202020204" pitchFamily="34" charset="0"/>
              </a:rPr>
              <a:t>.</a:t>
            </a:r>
          </a:p>
          <a:p>
            <a:pPr algn="just" rtl="1"/>
            <a:endParaRPr lang="de-DE" sz="1000" dirty="0">
              <a:latin typeface="Arial" panose="020B0604020202020204" pitchFamily="34" charset="0"/>
            </a:endParaRPr>
          </a:p>
          <a:p>
            <a:pPr algn="just" rtl="1"/>
            <a:r>
              <a:rPr lang="fa-IR" sz="1000" dirty="0">
                <a:latin typeface="Arial" panose="020B0604020202020204" pitchFamily="34" charset="0"/>
              </a:rPr>
              <a:t>کنفرانس </a:t>
            </a:r>
            <a:r>
              <a:rPr lang="fa-IR" sz="1000" dirty="0" err="1">
                <a:latin typeface="Arial" panose="020B0604020202020204" pitchFamily="34" charset="0"/>
              </a:rPr>
              <a:t>مبلغان</a:t>
            </a:r>
            <a:r>
              <a:rPr lang="fa-IR" sz="1000" dirty="0">
                <a:latin typeface="Arial" panose="020B0604020202020204" pitchFamily="34" charset="0"/>
              </a:rPr>
              <a:t> جهانی </a:t>
            </a:r>
            <a:r>
              <a:rPr lang="fa-IR" sz="1000" dirty="0" err="1">
                <a:latin typeface="Arial" panose="020B0604020202020204" pitchFamily="34" charset="0"/>
              </a:rPr>
              <a:t>ادینبورگ</a:t>
            </a:r>
            <a:r>
              <a:rPr lang="fa-IR" sz="1000" dirty="0">
                <a:latin typeface="Arial" panose="020B0604020202020204" pitchFamily="34" charset="0"/>
              </a:rPr>
              <a:t> در سال ۱۹۱۰ با شجاعت به این اشتباهات اعتراف کرد. سلسله گناهان گذشته طولانی است و مسیحیت و ایمان مسیحی را برای بسیاری در معرض دید </a:t>
            </a:r>
            <a:r>
              <a:rPr lang="fa-IR" sz="1000" dirty="0" err="1">
                <a:latin typeface="Arial" panose="020B0604020202020204" pitchFamily="34" charset="0"/>
              </a:rPr>
              <a:t>نامطلوبی</a:t>
            </a:r>
            <a:r>
              <a:rPr lang="fa-IR" sz="1000" dirty="0">
                <a:latin typeface="Arial" panose="020B0604020202020204" pitchFamily="34" charset="0"/>
              </a:rPr>
              <a:t> قرار داده است. بسیاری از گناهان گذشته بعداً اصلاح و جبران شدند. و بسیاری از هم </a:t>
            </a:r>
            <a:r>
              <a:rPr lang="fa-IR" sz="1000" dirty="0" err="1">
                <a:latin typeface="Arial" panose="020B0604020202020204" pitchFamily="34" charset="0"/>
              </a:rPr>
              <a:t>عصران</a:t>
            </a:r>
            <a:r>
              <a:rPr lang="fa-IR" sz="1000" dirty="0">
                <a:latin typeface="Arial" panose="020B0604020202020204" pitchFamily="34" charset="0"/>
              </a:rPr>
              <a:t> به خود می </a:t>
            </a:r>
            <a:r>
              <a:rPr lang="fa-IR" sz="1000" dirty="0" err="1">
                <a:latin typeface="Arial" panose="020B0604020202020204" pitchFamily="34" charset="0"/>
              </a:rPr>
              <a:t>لرزند</a:t>
            </a:r>
            <a:r>
              <a:rPr lang="fa-IR" sz="1000" dirty="0">
                <a:latin typeface="Arial" panose="020B0604020202020204" pitchFamily="34" charset="0"/>
              </a:rPr>
              <a:t> وقتی به این  فکر کنند که غرب مسیحی جهان را سیطره کرده است.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و با این حال، انجیل جهان را به سمت بهتر شدن تغییر داده است. ارزش ها و دستاوردهای ایمان مسیحیت تقریباً در همه کشورهای جهان در حال زندگی شدن هستند، حتی در جاهایی که ترجیح میدهند آن را انکار کنند.</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من فقط می خواهم به چند مورد اشاره کنم. و من مجبور نیستم آنها را به تفصیل توصیف کنم زیرا آنها در اصل چیزهای جدیدی نیستند، اما در گذشته غرب مسیحیت را شکل داده </a:t>
            </a:r>
            <a:r>
              <a:rPr lang="fa-IR" sz="1000" dirty="0" err="1">
                <a:latin typeface="Arial" panose="020B0604020202020204" pitchFamily="34" charset="0"/>
              </a:rPr>
              <a:t>اند</a:t>
            </a:r>
            <a:r>
              <a:rPr lang="fa-IR" sz="1000" dirty="0">
                <a:latin typeface="Arial" panose="020B0604020202020204" pitchFamily="34" charset="0"/>
              </a:rPr>
              <a:t>:</a:t>
            </a:r>
            <a:endParaRPr lang="de-DE" sz="1000" dirty="0">
              <a:latin typeface="Arial" panose="020B0604020202020204" pitchFamily="34" charset="0"/>
            </a:endParaRPr>
          </a:p>
          <a:p>
            <a:pPr algn="just" rtl="1"/>
            <a:r>
              <a:rPr lang="fa-IR" sz="1000" dirty="0">
                <a:latin typeface="Arial" panose="020B0604020202020204" pitchFamily="34" charset="0"/>
              </a:rPr>
              <a:t>· </a:t>
            </a:r>
            <a:r>
              <a:rPr lang="fa-IR" sz="1000" dirty="0" err="1">
                <a:latin typeface="Arial" panose="020B0604020202020204" pitchFamily="34" charset="0"/>
              </a:rPr>
              <a:t>مبلغان</a:t>
            </a:r>
            <a:r>
              <a:rPr lang="fa-IR" sz="1000" dirty="0">
                <a:latin typeface="Arial" panose="020B0604020202020204" pitchFamily="34" charset="0"/>
              </a:rPr>
              <a:t> کار باورنکردنی در زمینه تحقیقات زبانی انجام دادند. ویلیام کری در هند کتاب مقدس را به ۳۶ زبان محلی ترجمه کرد. فرهنگ لغت و دستور زبان ایجاد می شود. در بسیاری از جاها برنامه های سوادآموزی شرایط را برای این امر فراهم می کند. برنامه های آموزشی و پیشنهاد تحصیل با این تحقیقات زبانی همراه هستند. آنها در نظر گرفته شده </a:t>
            </a:r>
            <a:r>
              <a:rPr lang="fa-IR" sz="1000" dirty="0" err="1">
                <a:latin typeface="Arial" panose="020B0604020202020204" pitchFamily="34" charset="0"/>
              </a:rPr>
              <a:t>اند</a:t>
            </a:r>
            <a:r>
              <a:rPr lang="fa-IR" sz="1000" dirty="0">
                <a:latin typeface="Arial" panose="020B0604020202020204" pitchFamily="34" charset="0"/>
              </a:rPr>
              <a:t> تا سطح عمومی آموزش را بالا ببرند و در نتیجه پایه ای برای بهبود عمومی در شرایط زندگی ایجاد کنند. بیشتر مکاتب مسیحی نخبگان را هدف قرار </a:t>
            </a:r>
            <a:r>
              <a:rPr lang="fa-IR" sz="1000" dirty="0" err="1">
                <a:latin typeface="Arial" panose="020B0604020202020204" pitchFamily="34" charset="0"/>
              </a:rPr>
              <a:t>نمی‌دهند</a:t>
            </a:r>
            <a:r>
              <a:rPr lang="fa-IR" sz="1000" dirty="0">
                <a:latin typeface="Arial" panose="020B0604020202020204" pitchFamily="34" charset="0"/>
              </a:rPr>
              <a:t>، بلکه عموم مردم را در نظر قرار </a:t>
            </a:r>
            <a:r>
              <a:rPr lang="fa-IR" sz="1000" dirty="0" err="1">
                <a:latin typeface="Arial" panose="020B0604020202020204" pitchFamily="34" charset="0"/>
              </a:rPr>
              <a:t>می‌دهند</a:t>
            </a:r>
            <a:r>
              <a:rPr lang="fa-IR" sz="1000" dirty="0">
                <a:latin typeface="Arial" panose="020B0604020202020204" pitchFamily="34" charset="0"/>
              </a:rPr>
              <a:t>.</a:t>
            </a:r>
            <a:r>
              <a:rPr lang="de-DE" sz="1000" dirty="0">
                <a:latin typeface="Arial" panose="020B0604020202020204" pitchFamily="34" charset="0"/>
              </a:rPr>
              <a:t> </a:t>
            </a:r>
            <a:r>
              <a:rPr lang="fa-IR" sz="1000" dirty="0">
                <a:latin typeface="Arial" panose="020B0604020202020204" pitchFamily="34" charset="0"/>
              </a:rPr>
              <a:t>فرمان مدرسه بریتانیا در سال ۱۸۵۴ منجر به تأسیس مدارس و دانشگاه های بی شماری در هند شد</a:t>
            </a:r>
            <a:endParaRPr lang="de-DE" sz="1000" dirty="0">
              <a:latin typeface="Arial" panose="020B0604020202020204" pitchFamily="34" charset="0"/>
            </a:endParaRPr>
          </a:p>
        </p:txBody>
      </p:sp>
      <p:sp>
        <p:nvSpPr>
          <p:cNvPr id="14" name="Textfeld 13">
            <a:extLst>
              <a:ext uri="{FF2B5EF4-FFF2-40B4-BE49-F238E27FC236}">
                <a16:creationId xmlns:a16="http://schemas.microsoft.com/office/drawing/2014/main" id="{5CDA02E4-53D2-D540-8991-C78E653748E0}"/>
              </a:ext>
            </a:extLst>
          </p:cNvPr>
          <p:cNvSpPr txBox="1"/>
          <p:nvPr/>
        </p:nvSpPr>
        <p:spPr>
          <a:xfrm>
            <a:off x="508000" y="1307371"/>
            <a:ext cx="2997199" cy="5332229"/>
          </a:xfrm>
          <a:prstGeom prst="rect">
            <a:avLst/>
          </a:prstGeom>
          <a:noFill/>
        </p:spPr>
        <p:txBody>
          <a:bodyPr wrap="square">
            <a:spAutoFit/>
          </a:bodyPr>
          <a:lstStyle/>
          <a:p>
            <a:pPr algn="just" rtl="1"/>
            <a:r>
              <a:rPr lang="fa-IR" sz="1000" dirty="0">
                <a:latin typeface="Arial" panose="020B0604020202020204" pitchFamily="34" charset="0"/>
              </a:rPr>
              <a:t>. البته در این میان مردم آنجا با فرهنگ غرب و ایمان مسیحی نیز آشنا  شدند. اما آموزش برای همه پایه و اساس بهبود عمومی در استانداردهای زندگی و همچنین برای توسعه تفکر اجتماعی و دموکراتیک است.</a:t>
            </a:r>
            <a:endParaRPr lang="de-DE" sz="1000" dirty="0">
              <a:latin typeface="Arial" panose="020B0604020202020204" pitchFamily="34" charset="0"/>
            </a:endParaRPr>
          </a:p>
          <a:p>
            <a:pPr algn="just" rtl="1"/>
            <a:r>
              <a:rPr lang="fa-IR" sz="1000" dirty="0">
                <a:latin typeface="Arial" panose="020B0604020202020204" pitchFamily="34" charset="0"/>
              </a:rPr>
              <a:t>· فناوری های غربی ارتقای استانداردهای زندگی را ترویج می کنند. پروژه های کشاورزی به مبارزه با گرسنگی و سوء تغذیه کمک می کند. همه اینها نباید به نفع گروه کوچکی از نخبگان ، بلکه برای عموم مردم است.</a:t>
            </a:r>
            <a:endParaRPr lang="de-DE" sz="1000" b="1" dirty="0">
              <a:solidFill>
                <a:srgbClr val="0070C0"/>
              </a:solidFill>
              <a:latin typeface="Arial" panose="020B0604020202020204" pitchFamily="34" charset="0"/>
            </a:endParaRPr>
          </a:p>
          <a:p>
            <a:pPr algn="just" rtl="1"/>
            <a:r>
              <a:rPr lang="fa-IR" sz="1000" dirty="0">
                <a:latin typeface="Arial" panose="020B0604020202020204" pitchFamily="34" charset="0"/>
              </a:rPr>
              <a:t>· در زمینه های پزشکی و مددکاری اجتماعی نیز دستاوردهای باورنکردنی حاصل شد. درمانگاه ها، بیمارستان ها، برنامه های جذام، مراقبت های بهداشتی و یتیم خانه ها از انگیزه رحمت مسیحی و نمونه </a:t>
            </a:r>
            <a:r>
              <a:rPr lang="fa-IR" sz="1000" dirty="0" err="1">
                <a:latin typeface="Arial" panose="020B0604020202020204" pitchFamily="34" charset="0"/>
              </a:rPr>
              <a:t>ایثارگرانه</a:t>
            </a:r>
            <a:r>
              <a:rPr lang="fa-IR" sz="1000" dirty="0">
                <a:latin typeface="Arial" panose="020B0604020202020204" pitchFamily="34" charset="0"/>
              </a:rPr>
              <a:t> عیسی نشات می گیرند. عشق مسیحی به دیگران به ویژه به گروه های حاشیه ای و </a:t>
            </a:r>
            <a:r>
              <a:rPr lang="fa-IR" sz="1000" dirty="0" err="1">
                <a:latin typeface="Arial" panose="020B0604020202020204" pitchFamily="34" charset="0"/>
              </a:rPr>
              <a:t>محرومان</a:t>
            </a:r>
            <a:r>
              <a:rPr lang="fa-IR" sz="1000" dirty="0">
                <a:latin typeface="Arial" panose="020B0604020202020204" pitchFamily="34" charset="0"/>
              </a:rPr>
              <a:t> معطوف می شود. او "بدون توجه به شخص" فعالیت می کرد.</a:t>
            </a:r>
            <a:endParaRPr lang="de-DE" sz="1000" dirty="0">
              <a:latin typeface="Arial" panose="020B0604020202020204" pitchFamily="34" charset="0"/>
            </a:endParaRPr>
          </a:p>
          <a:p>
            <a:pPr algn="just" rtl="1"/>
            <a:r>
              <a:rPr lang="fa-IR" sz="1000" dirty="0">
                <a:latin typeface="Arial" panose="020B0604020202020204" pitchFamily="34" charset="0"/>
              </a:rPr>
              <a:t>· با توجه به حقوق بشر و ارزش های دموکراتیک، ایمان مسیحیت انگیزه مهمی را فراهم کرد. به عنوان مثال می توان به پایان دادن به قربانی کردن انسان ها  و </a:t>
            </a:r>
            <a:r>
              <a:rPr lang="fa-IR" sz="1000" dirty="0" err="1">
                <a:latin typeface="Arial" panose="020B0604020202020204" pitchFamily="34" charset="0"/>
              </a:rPr>
              <a:t>آدمخواری</a:t>
            </a:r>
            <a:r>
              <a:rPr lang="fa-IR" sz="1000" dirty="0">
                <a:latin typeface="Arial" panose="020B0604020202020204" pitchFamily="34" charset="0"/>
              </a:rPr>
              <a:t> در دریاهای جنوب، لغو بیوه سوزی در هند و به طور کلی لغو برده داری اشاره کرد.</a:t>
            </a:r>
            <a:endParaRPr lang="de-DE" sz="1000" dirty="0">
              <a:latin typeface="Arial" panose="020B0604020202020204" pitchFamily="34" charset="0"/>
            </a:endParaRPr>
          </a:p>
          <a:p>
            <a:pPr algn="just" rtl="1"/>
            <a:r>
              <a:rPr lang="fa-IR" sz="1000" dirty="0">
                <a:latin typeface="Arial" panose="020B0604020202020204" pitchFamily="34" charset="0"/>
              </a:rPr>
              <a:t>· اینکه امروزه بسیاری از کشورهای جهان دارای دستورات اساسی دموکراتیک هستند نیز به دلیل تأثیر مسیحیت غربی و بازتاب دستورات انجیل است.</a:t>
            </a:r>
            <a:endParaRPr lang="de-DE" sz="1000" dirty="0">
              <a:latin typeface="Arial" panose="020B0604020202020204" pitchFamily="34" charset="0"/>
            </a:endParaRPr>
          </a:p>
          <a:p>
            <a:pPr algn="just" rtl="1"/>
            <a:endParaRPr lang="de-DE" sz="1000" dirty="0">
              <a:latin typeface="Arial" panose="020B0604020202020204" pitchFamily="34" charset="0"/>
            </a:endParaRPr>
          </a:p>
          <a:p>
            <a:pPr algn="just" rtl="1"/>
            <a:r>
              <a:rPr lang="fa-IR" sz="1000" b="1" dirty="0">
                <a:solidFill>
                  <a:srgbClr val="C00000"/>
                </a:solidFill>
                <a:latin typeface="Arial" panose="020B0604020202020204" pitchFamily="34" charset="0"/>
              </a:rPr>
              <a:t>و فراموش نکنیم: انجیل مردم را به ارتباط با خدای زنده سوق داده است، آنها بخشش گناهان خود را تجربه کرده </a:t>
            </a:r>
            <a:r>
              <a:rPr lang="fa-IR" sz="1000" b="1" dirty="0" err="1">
                <a:solidFill>
                  <a:srgbClr val="C00000"/>
                </a:solidFill>
                <a:latin typeface="Arial" panose="020B0604020202020204" pitchFamily="34" charset="0"/>
              </a:rPr>
              <a:t>اند</a:t>
            </a:r>
            <a:r>
              <a:rPr lang="fa-IR" sz="1000" b="1" dirty="0">
                <a:solidFill>
                  <a:srgbClr val="C00000"/>
                </a:solidFill>
                <a:latin typeface="Arial" panose="020B0604020202020204" pitchFamily="34" charset="0"/>
              </a:rPr>
              <a:t>. از بت پرستی و ترس رهایی یافتند. آنها یک امید زنده به دست آوردند آنها روابط تازه ای را در ازدواج و خانواده و همچنین بسیاری مسائل  تجربه کردند.</a:t>
            </a:r>
            <a:endParaRPr lang="de-DE" sz="1000" b="1" dirty="0">
              <a:solidFill>
                <a:srgbClr val="C00000"/>
              </a:solidFill>
              <a:latin typeface="Arial" panose="020B0604020202020204" pitchFamily="34" charset="0"/>
            </a:endParaRPr>
          </a:p>
          <a:p>
            <a:pPr algn="just" rtl="1"/>
            <a:endParaRPr lang="de-DE" sz="1000" dirty="0">
              <a:latin typeface="Arial" panose="020B0604020202020204" pitchFamily="34" charset="0"/>
            </a:endParaRPr>
          </a:p>
          <a:p>
            <a:pPr algn="just" rtl="1"/>
            <a:r>
              <a:rPr lang="fa-IR" sz="1000" dirty="0">
                <a:latin typeface="Arial" panose="020B0604020202020204" pitchFamily="34" charset="0"/>
              </a:rPr>
              <a:t>همانطور که در بالا ذکر شد، اشتباهات بزرگی نیز انجام شد. و پس از دو جنگ جهانی، مسیحیت اعتبار اخلاقی خود را نزد بسیاری در سراسر جهان از دست داده است. و با این حال، غیر قابل انکار است که مسیحیت جهان را تغییر داده است و تأثیر آن را می توان در هر قاره ای احساس کرد.</a:t>
            </a:r>
            <a:endParaRPr lang="de-DE" sz="1000" dirty="0">
              <a:latin typeface="Arial" panose="020B0604020202020204" pitchFamily="34" charset="0"/>
            </a:endParaRPr>
          </a:p>
          <a:p>
            <a:pPr algn="just" rtl="1"/>
            <a:endParaRPr lang="de-DE" sz="105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3736208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B8A24D7E-A9E5-2F4C-B057-03F421BFA01B}"/>
              </a:ext>
            </a:extLst>
          </p:cNvPr>
          <p:cNvSpPr/>
          <p:nvPr/>
        </p:nvSpPr>
        <p:spPr>
          <a:xfrm>
            <a:off x="0" y="0"/>
            <a:ext cx="12192000" cy="6858000"/>
          </a:xfrm>
          <a:prstGeom prst="rect">
            <a:avLst/>
          </a:prstGeom>
          <a:solidFill>
            <a:srgbClr val="EBF6FF"/>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pic>
        <p:nvPicPr>
          <p:cNvPr id="15" name="Grafik 14">
            <a:extLst>
              <a:ext uri="{FF2B5EF4-FFF2-40B4-BE49-F238E27FC236}">
                <a16:creationId xmlns:a16="http://schemas.microsoft.com/office/drawing/2014/main" id="{85FD38E9-AB64-984A-B25B-633CECE18CCB}"/>
              </a:ext>
            </a:extLst>
          </p:cNvPr>
          <p:cNvPicPr>
            <a:picLocks noChangeAspect="1"/>
          </p:cNvPicPr>
          <p:nvPr/>
        </p:nvPicPr>
        <p:blipFill>
          <a:blip r:embed="rId2"/>
          <a:stretch>
            <a:fillRect/>
          </a:stretch>
        </p:blipFill>
        <p:spPr>
          <a:xfrm>
            <a:off x="3683727" y="0"/>
            <a:ext cx="7306491" cy="6858000"/>
          </a:xfrm>
          <a:prstGeom prst="rect">
            <a:avLst/>
          </a:prstGeom>
        </p:spPr>
      </p:pic>
      <p:sp>
        <p:nvSpPr>
          <p:cNvPr id="16" name="Rechteck 15">
            <a:extLst>
              <a:ext uri="{FF2B5EF4-FFF2-40B4-BE49-F238E27FC236}">
                <a16:creationId xmlns:a16="http://schemas.microsoft.com/office/drawing/2014/main" id="{0619A173-60DD-484C-86EE-96D1069CC4B6}"/>
              </a:ext>
            </a:extLst>
          </p:cNvPr>
          <p:cNvSpPr/>
          <p:nvPr/>
        </p:nvSpPr>
        <p:spPr>
          <a:xfrm>
            <a:off x="1" y="0"/>
            <a:ext cx="3683726"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18" name="Textfeld 17">
            <a:extLst>
              <a:ext uri="{FF2B5EF4-FFF2-40B4-BE49-F238E27FC236}">
                <a16:creationId xmlns:a16="http://schemas.microsoft.com/office/drawing/2014/main" id="{40D5AD86-2F13-7B4D-BF4C-516178F79239}"/>
              </a:ext>
            </a:extLst>
          </p:cNvPr>
          <p:cNvSpPr txBox="1"/>
          <p:nvPr/>
        </p:nvSpPr>
        <p:spPr>
          <a:xfrm>
            <a:off x="273149" y="535900"/>
            <a:ext cx="3137430" cy="5786199"/>
          </a:xfrm>
          <a:prstGeom prst="rect">
            <a:avLst/>
          </a:prstGeom>
          <a:noFill/>
        </p:spPr>
        <p:txBody>
          <a:bodyPr wrap="square">
            <a:spAutoFit/>
          </a:bodyPr>
          <a:lstStyle/>
          <a:p>
            <a:pPr algn="just" rtl="1"/>
            <a:r>
              <a:rPr lang="fa-IR" b="1" dirty="0">
                <a:solidFill>
                  <a:srgbClr val="C00000"/>
                </a:solidFill>
              </a:rPr>
              <a:t>یک نتیجه گیری</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در پس همه این تحولاتی که من سعی کردم توصیف کنم، معمولاً ارزش های مسیحی وجود دارد.</a:t>
            </a:r>
            <a:endParaRPr lang="de-DE" sz="1000" dirty="0">
              <a:latin typeface="+mj-lt"/>
            </a:endParaRPr>
          </a:p>
          <a:p>
            <a:pPr algn="just" rtl="1"/>
            <a:endParaRPr lang="de-DE" sz="1000" dirty="0">
              <a:latin typeface="+mj-lt"/>
            </a:endParaRPr>
          </a:p>
          <a:p>
            <a:pPr algn="just" rtl="1"/>
            <a:endParaRPr lang="de-DE" sz="1000" dirty="0">
              <a:latin typeface="+mj-lt"/>
            </a:endParaRPr>
          </a:p>
          <a:p>
            <a:pPr algn="just" rtl="1"/>
            <a:r>
              <a:rPr lang="fa-IR" sz="1000" dirty="0">
                <a:latin typeface="+mj-lt"/>
              </a:rPr>
              <a:t>برای نام بردن فقط چند مورد:</a:t>
            </a:r>
            <a:endParaRPr lang="de-DE" sz="1000" dirty="0">
              <a:latin typeface="+mj-lt"/>
            </a:endParaRPr>
          </a:p>
          <a:p>
            <a:pPr algn="just" rtl="1"/>
            <a:r>
              <a:rPr lang="fa-IR" sz="1100" dirty="0">
                <a:solidFill>
                  <a:srgbClr val="315691"/>
                </a:solidFill>
                <a:latin typeface="+mj-lt"/>
              </a:rPr>
              <a:t>· انسان به عنوان فردی که خدا او را دوست دارد</a:t>
            </a:r>
          </a:p>
          <a:p>
            <a:pPr algn="just" rtl="1"/>
            <a:r>
              <a:rPr lang="fa-IR" sz="1100" dirty="0">
                <a:solidFill>
                  <a:srgbClr val="315691"/>
                </a:solidFill>
                <a:latin typeface="+mj-lt"/>
              </a:rPr>
              <a:t>· کرامت غیرقابل سلب آفریده شده انسانی که بصورت تصویری از خداوند  میباشد</a:t>
            </a:r>
          </a:p>
          <a:p>
            <a:pPr algn="just" rtl="1"/>
            <a:r>
              <a:rPr lang="fa-IR" sz="1100" dirty="0">
                <a:solidFill>
                  <a:srgbClr val="315691"/>
                </a:solidFill>
                <a:latin typeface="+mj-lt"/>
              </a:rPr>
              <a:t>· برابری همه مردم در برابر خدای </a:t>
            </a:r>
            <a:r>
              <a:rPr lang="fa-IR" sz="1100" dirty="0" err="1">
                <a:solidFill>
                  <a:srgbClr val="315691"/>
                </a:solidFill>
                <a:latin typeface="+mj-lt"/>
              </a:rPr>
              <a:t>خالقشان</a:t>
            </a:r>
            <a:endParaRPr lang="fa-IR" sz="1100" dirty="0">
              <a:solidFill>
                <a:srgbClr val="315691"/>
              </a:solidFill>
              <a:latin typeface="+mj-lt"/>
            </a:endParaRPr>
          </a:p>
          <a:p>
            <a:pPr algn="just" rtl="1"/>
            <a:r>
              <a:rPr lang="fa-IR" sz="1100" dirty="0">
                <a:solidFill>
                  <a:srgbClr val="315691"/>
                </a:solidFill>
                <a:latin typeface="+mj-lt"/>
              </a:rPr>
              <a:t>· شکل دادن به این جهان به عنوان دستور خلاقانه خداوند</a:t>
            </a:r>
          </a:p>
          <a:p>
            <a:pPr algn="just" rtl="1"/>
            <a:r>
              <a:rPr lang="fa-IR" sz="1100" dirty="0">
                <a:solidFill>
                  <a:srgbClr val="315691"/>
                </a:solidFill>
                <a:latin typeface="+mj-lt"/>
              </a:rPr>
              <a:t>· برخوردی مسئولانه با خلقت و مردم در برابر خدا</a:t>
            </a:r>
          </a:p>
          <a:p>
            <a:pPr algn="just" rtl="1"/>
            <a:r>
              <a:rPr lang="fa-IR" sz="1100" dirty="0">
                <a:solidFill>
                  <a:srgbClr val="315691"/>
                </a:solidFill>
                <a:latin typeface="+mj-lt"/>
              </a:rPr>
              <a:t>· صدقه از نمونه خدمتگزاری به مسیح</a:t>
            </a:r>
          </a:p>
          <a:p>
            <a:pPr algn="just" rtl="1"/>
            <a:r>
              <a:rPr lang="fa-IR" sz="1100" dirty="0">
                <a:solidFill>
                  <a:srgbClr val="315691"/>
                </a:solidFill>
                <a:latin typeface="+mj-lt"/>
              </a:rPr>
              <a:t>· فضل و رستگاری به عنوان </a:t>
            </a:r>
            <a:r>
              <a:rPr lang="fa-IR" sz="1100" dirty="0" err="1">
                <a:solidFill>
                  <a:srgbClr val="315691"/>
                </a:solidFill>
                <a:latin typeface="+mj-lt"/>
              </a:rPr>
              <a:t>الگویی</a:t>
            </a:r>
            <a:r>
              <a:rPr lang="fa-IR" sz="1100" dirty="0">
                <a:solidFill>
                  <a:srgbClr val="315691"/>
                </a:solidFill>
                <a:latin typeface="+mj-lt"/>
              </a:rPr>
              <a:t> برای نحوه برخورد با یکدیگر</a:t>
            </a:r>
          </a:p>
          <a:p>
            <a:pPr algn="just" rtl="1"/>
            <a:r>
              <a:rPr lang="fa-IR" sz="1100" dirty="0">
                <a:solidFill>
                  <a:srgbClr val="315691"/>
                </a:solidFill>
                <a:latin typeface="+mj-lt"/>
              </a:rPr>
              <a:t>· امید آخرت شناختی برای طلوع دنیایی جدید و در نتیجه پویایی آینده نگر انجیل.</a:t>
            </a:r>
            <a:endParaRPr lang="de-DE" sz="1100" dirty="0">
              <a:solidFill>
                <a:srgbClr val="315691"/>
              </a:solidFill>
              <a:latin typeface="+mj-lt"/>
            </a:endParaRPr>
          </a:p>
          <a:p>
            <a:pPr algn="just" rtl="1"/>
            <a:endParaRPr lang="de-DE" sz="1100" dirty="0">
              <a:solidFill>
                <a:srgbClr val="315691"/>
              </a:solidFill>
              <a:latin typeface="+mj-lt"/>
            </a:endParaRPr>
          </a:p>
          <a:p>
            <a:pPr algn="just" rtl="1"/>
            <a:r>
              <a:rPr lang="fa-IR" sz="1000" dirty="0">
                <a:latin typeface="+mj-lt"/>
              </a:rPr>
              <a:t>در حالی که انجیل و مسیحیت در کشور ما بیشتر و بیشتر جایگاه خود را از دست می دهند و روند </a:t>
            </a:r>
            <a:r>
              <a:rPr lang="fa-IR" sz="1000" dirty="0" err="1">
                <a:latin typeface="+mj-lt"/>
              </a:rPr>
              <a:t>سکولاریزاسیون</a:t>
            </a:r>
            <a:r>
              <a:rPr lang="fa-IR" sz="1000" dirty="0">
                <a:latin typeface="+mj-lt"/>
              </a:rPr>
              <a:t> شتاب می گیرد، نفوذ ایمان مسیحی در سایر نقاط جهان رشد کرده و تأثیر مفید خود را در آن نواحی آشکار می باشد.</a:t>
            </a:r>
            <a:endParaRPr lang="de-DE" sz="1000" dirty="0">
              <a:latin typeface="+mj-lt"/>
            </a:endParaRPr>
          </a:p>
          <a:p>
            <a:pPr algn="just" rtl="1"/>
            <a:endParaRPr lang="de-DE" sz="1000" dirty="0">
              <a:latin typeface="+mj-lt"/>
            </a:endParaRPr>
          </a:p>
          <a:p>
            <a:pPr algn="just" rtl="1"/>
            <a:r>
              <a:rPr lang="fa-IR" sz="1000" dirty="0">
                <a:latin typeface="+mj-lt"/>
              </a:rPr>
              <a:t>دلایل زیادی برای </a:t>
            </a:r>
            <a:r>
              <a:rPr lang="fa-IR" sz="1000" dirty="0" err="1">
                <a:latin typeface="+mj-lt"/>
              </a:rPr>
              <a:t>خودانتقادی</a:t>
            </a:r>
            <a:r>
              <a:rPr lang="fa-IR" sz="1000" dirty="0">
                <a:latin typeface="+mj-lt"/>
              </a:rPr>
              <a:t> وجود دارد. همچنین فرصت های زیادی از دست رفته است. اما دلایل بسیار بیشتری براین باور وجود دارد که فیض نجات دهنده خدا در طول ۲۰۰۰ سال مسیحیت، جهان را برای همیشه تغییر داده است. بنابراین، با نقل قول آغازین </a:t>
            </a:r>
            <a:r>
              <a:rPr lang="fa-IR" sz="1000" dirty="0" err="1">
                <a:latin typeface="+mj-lt"/>
              </a:rPr>
              <a:t>پولس</a:t>
            </a:r>
            <a:r>
              <a:rPr lang="fa-IR" sz="1000" dirty="0">
                <a:latin typeface="+mj-lt"/>
              </a:rPr>
              <a:t> پایان </a:t>
            </a:r>
            <a:r>
              <a:rPr lang="fa-IR" sz="1000" dirty="0" err="1">
                <a:latin typeface="+mj-lt"/>
              </a:rPr>
              <a:t>می‌دهم</a:t>
            </a:r>
            <a:r>
              <a:rPr lang="fa-IR" sz="1000" dirty="0">
                <a:latin typeface="+mj-lt"/>
              </a:rPr>
              <a:t>: «زیرا فیض خدا ایجاد شده است که برای همه </a:t>
            </a:r>
            <a:r>
              <a:rPr lang="fa-IR" sz="1000" dirty="0" err="1">
                <a:latin typeface="+mj-lt"/>
              </a:rPr>
              <a:t>انسان‌ها</a:t>
            </a:r>
            <a:r>
              <a:rPr lang="fa-IR" sz="1000" dirty="0">
                <a:latin typeface="+mj-lt"/>
              </a:rPr>
              <a:t> رستگاری ‌آورد و به ما </a:t>
            </a:r>
            <a:r>
              <a:rPr lang="fa-IR" sz="1000" dirty="0" err="1">
                <a:latin typeface="+mj-lt"/>
              </a:rPr>
              <a:t>بیآموزد</a:t>
            </a:r>
            <a:r>
              <a:rPr lang="fa-IR" sz="1000" dirty="0">
                <a:latin typeface="+mj-lt"/>
              </a:rPr>
              <a:t> که بی‌ خدایی و شهوات دنیوی را انکار کنیم و در عصر حاضر متانت، عدالت و </a:t>
            </a:r>
            <a:r>
              <a:rPr lang="fa-IR" sz="1000" dirty="0" err="1">
                <a:latin typeface="+mj-lt"/>
              </a:rPr>
              <a:t>خداپسندانه</a:t>
            </a:r>
            <a:r>
              <a:rPr lang="fa-IR" sz="1000" dirty="0">
                <a:latin typeface="+mj-lt"/>
              </a:rPr>
              <a:t> زندگی کنیم.»</a:t>
            </a:r>
            <a:endParaRPr lang="de-DE" sz="1000" dirty="0">
              <a:latin typeface="+mj-lt"/>
            </a:endParaRPr>
          </a:p>
          <a:p>
            <a:pPr algn="just" rtl="1"/>
            <a:endParaRPr lang="de-DE" sz="1000" dirty="0">
              <a:latin typeface="+mj-lt"/>
            </a:endParaRPr>
          </a:p>
          <a:p>
            <a:pPr algn="just" rtl="1"/>
            <a:r>
              <a:rPr lang="fa-IR" sz="1000" dirty="0" err="1">
                <a:latin typeface="+mj-lt"/>
              </a:rPr>
              <a:t>ولفگانگ</a:t>
            </a:r>
            <a:r>
              <a:rPr lang="fa-IR" sz="1000" dirty="0">
                <a:latin typeface="+mj-lt"/>
              </a:rPr>
              <a:t> </a:t>
            </a:r>
            <a:r>
              <a:rPr lang="fa-IR" sz="1000" dirty="0" err="1">
                <a:latin typeface="+mj-lt"/>
              </a:rPr>
              <a:t>کلیپرت</a:t>
            </a:r>
            <a:endParaRPr lang="fa-IR" sz="1000" dirty="0">
              <a:latin typeface="+mj-lt"/>
            </a:endParaRPr>
          </a:p>
          <a:p>
            <a:pPr algn="just" rtl="1"/>
            <a:r>
              <a:rPr lang="fa-IR" sz="1000" dirty="0">
                <a:latin typeface="+mj-lt"/>
              </a:rPr>
              <a:t>مدرس تاریخ کلیسا در</a:t>
            </a:r>
            <a:endParaRPr lang="de-DE" sz="1000" dirty="0">
              <a:latin typeface="+mj-lt"/>
            </a:endParaRPr>
          </a:p>
          <a:p>
            <a:pPr algn="just" rtl="1"/>
            <a:r>
              <a:rPr lang="fa-IR" sz="1000" dirty="0">
                <a:latin typeface="+mj-lt"/>
              </a:rPr>
              <a:t> آکادمی الهیات کتاب مقدس در </a:t>
            </a:r>
            <a:r>
              <a:rPr lang="fa-IR" sz="1000" dirty="0" err="1">
                <a:latin typeface="+mj-lt"/>
              </a:rPr>
              <a:t>ویدنست</a:t>
            </a:r>
            <a:endParaRPr lang="de-DE" sz="1000" dirty="0">
              <a:latin typeface="+mj-lt"/>
            </a:endParaRPr>
          </a:p>
        </p:txBody>
      </p:sp>
    </p:spTree>
    <p:extLst>
      <p:ext uri="{BB962C8B-B14F-4D97-AF65-F5344CB8AC3E}">
        <p14:creationId xmlns:p14="http://schemas.microsoft.com/office/powerpoint/2010/main" val="337334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pic>
        <p:nvPicPr>
          <p:cNvPr id="5" name="Grafik 4">
            <a:extLst>
              <a:ext uri="{FF2B5EF4-FFF2-40B4-BE49-F238E27FC236}">
                <a16:creationId xmlns:a16="http://schemas.microsoft.com/office/drawing/2014/main" id="{B22C5158-CE2F-7E4C-A5E6-3E519BDFFBE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151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32531821-5CEA-5240-AC49-C807AD7846AA}"/>
              </a:ext>
            </a:extLst>
          </p:cNvPr>
          <p:cNvSpPr/>
          <p:nvPr/>
        </p:nvSpPr>
        <p:spPr>
          <a:xfrm>
            <a:off x="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9" name="Textfeld 8">
            <a:extLst>
              <a:ext uri="{FF2B5EF4-FFF2-40B4-BE49-F238E27FC236}">
                <a16:creationId xmlns:a16="http://schemas.microsoft.com/office/drawing/2014/main" id="{3B19092D-98CD-394A-9DF6-AE697E2730A5}"/>
              </a:ext>
            </a:extLst>
          </p:cNvPr>
          <p:cNvSpPr txBox="1"/>
          <p:nvPr/>
        </p:nvSpPr>
        <p:spPr>
          <a:xfrm>
            <a:off x="4627312" y="728793"/>
            <a:ext cx="5225565" cy="461665"/>
          </a:xfrm>
          <a:prstGeom prst="rect">
            <a:avLst/>
          </a:prstGeom>
          <a:noFill/>
        </p:spPr>
        <p:txBody>
          <a:bodyPr wrap="square">
            <a:spAutoFit/>
          </a:bodyPr>
          <a:lstStyle/>
          <a:p>
            <a:pPr algn="just" rtl="1"/>
            <a:r>
              <a:rPr lang="fa-IR" sz="2400" b="1" dirty="0">
                <a:solidFill>
                  <a:srgbClr val="C00000"/>
                </a:solidFill>
                <a:latin typeface="Arial" panose="020B0604020202020204" pitchFamily="34" charset="0"/>
              </a:rPr>
              <a:t>چگونه انجیل جهان را متحول کرد</a:t>
            </a:r>
            <a:endParaRPr lang="de-DE" sz="2400" b="1" dirty="0">
              <a:solidFill>
                <a:srgbClr val="C00000"/>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FA31378E-68F6-6F41-A03F-EFD4A5D36359}"/>
              </a:ext>
            </a:extLst>
          </p:cNvPr>
          <p:cNvSpPr txBox="1"/>
          <p:nvPr/>
        </p:nvSpPr>
        <p:spPr>
          <a:xfrm>
            <a:off x="4627311" y="1339591"/>
            <a:ext cx="5225565" cy="276999"/>
          </a:xfrm>
          <a:prstGeom prst="rect">
            <a:avLst/>
          </a:prstGeom>
          <a:noFill/>
        </p:spPr>
        <p:txBody>
          <a:bodyPr wrap="square">
            <a:spAutoFit/>
          </a:bodyPr>
          <a:lstStyle/>
          <a:p>
            <a:pPr algn="just" rtl="1"/>
            <a:r>
              <a:rPr lang="fa-IR" sz="1200" b="1" dirty="0">
                <a:solidFill>
                  <a:srgbClr val="0070C0"/>
                </a:solidFill>
                <a:latin typeface="Arial" panose="020B0604020202020204" pitchFamily="34" charset="0"/>
              </a:rPr>
              <a:t>سخنرانی </a:t>
            </a:r>
            <a:r>
              <a:rPr lang="fa-IR" sz="1200" b="1" dirty="0" err="1">
                <a:solidFill>
                  <a:srgbClr val="0070C0"/>
                </a:solidFill>
                <a:latin typeface="Arial" panose="020B0604020202020204" pitchFamily="34" charset="0"/>
              </a:rPr>
              <a:t>ولفگانگ</a:t>
            </a:r>
            <a:r>
              <a:rPr lang="fa-IR" sz="1200" b="1" dirty="0">
                <a:solidFill>
                  <a:srgbClr val="0070C0"/>
                </a:solidFill>
                <a:latin typeface="Arial" panose="020B0604020202020204" pitchFamily="34" charset="0"/>
              </a:rPr>
              <a:t> </a:t>
            </a:r>
            <a:r>
              <a:rPr lang="fa-IR" sz="1200" b="1" dirty="0" err="1">
                <a:solidFill>
                  <a:srgbClr val="0070C0"/>
                </a:solidFill>
                <a:latin typeface="Arial" panose="020B0604020202020204" pitchFamily="34" charset="0"/>
              </a:rPr>
              <a:t>کلیپرت</a:t>
            </a:r>
            <a:r>
              <a:rPr lang="fa-IR" sz="1200" b="1" dirty="0">
                <a:solidFill>
                  <a:srgbClr val="0070C0"/>
                </a:solidFill>
                <a:latin typeface="Arial" panose="020B0604020202020204" pitchFamily="34" charset="0"/>
              </a:rPr>
              <a:t> به مناسبت نشست سالانه کارکنان تمام وقت ۲۰۱۷ </a:t>
            </a:r>
            <a:r>
              <a:rPr lang="de-DE" sz="1200" b="1" dirty="0">
                <a:solidFill>
                  <a:srgbClr val="0070C0"/>
                </a:solidFill>
                <a:latin typeface="Arial" panose="020B0604020202020204" pitchFamily="34" charset="0"/>
              </a:rPr>
              <a:t> </a:t>
            </a:r>
            <a:r>
              <a:rPr lang="de-DE" sz="1200" b="1" dirty="0">
                <a:solidFill>
                  <a:srgbClr val="0070C0"/>
                </a:solidFill>
                <a:latin typeface="Arial" panose="020B0604020202020204" pitchFamily="34" charset="0"/>
                <a:cs typeface="Arial" panose="020B0604020202020204" pitchFamily="34" charset="0"/>
              </a:rPr>
              <a:t>AGB</a:t>
            </a:r>
          </a:p>
        </p:txBody>
      </p:sp>
      <p:sp>
        <p:nvSpPr>
          <p:cNvPr id="13" name="Textfeld 12">
            <a:extLst>
              <a:ext uri="{FF2B5EF4-FFF2-40B4-BE49-F238E27FC236}">
                <a16:creationId xmlns:a16="http://schemas.microsoft.com/office/drawing/2014/main" id="{EB9ED75D-1B1E-C848-91FD-92D1344D85FF}"/>
              </a:ext>
            </a:extLst>
          </p:cNvPr>
          <p:cNvSpPr txBox="1"/>
          <p:nvPr/>
        </p:nvSpPr>
        <p:spPr>
          <a:xfrm>
            <a:off x="6655379" y="1915191"/>
            <a:ext cx="3197497" cy="4247317"/>
          </a:xfrm>
          <a:prstGeom prst="rect">
            <a:avLst/>
          </a:prstGeom>
          <a:noFill/>
        </p:spPr>
        <p:txBody>
          <a:bodyPr wrap="square">
            <a:spAutoFit/>
          </a:bodyPr>
          <a:lstStyle/>
          <a:p>
            <a:pPr algn="just" rtl="1"/>
            <a:r>
              <a:rPr lang="fa-IR" sz="1000" dirty="0" err="1">
                <a:latin typeface="Arial" panose="020B0604020202020204" pitchFamily="34" charset="0"/>
              </a:rPr>
              <a:t>پولس</a:t>
            </a:r>
            <a:r>
              <a:rPr lang="fa-IR" sz="1000" dirty="0">
                <a:latin typeface="Arial" panose="020B0604020202020204" pitchFamily="34" charset="0"/>
              </a:rPr>
              <a:t> با این سخنان از همکار خود </a:t>
            </a:r>
            <a:r>
              <a:rPr lang="fa-IR" sz="1000" dirty="0" err="1">
                <a:latin typeface="Arial" panose="020B0604020202020204" pitchFamily="34" charset="0"/>
              </a:rPr>
              <a:t>تیتوس</a:t>
            </a:r>
            <a:r>
              <a:rPr lang="fa-IR" sz="1000" dirty="0">
                <a:latin typeface="Arial" panose="020B0604020202020204" pitchFamily="34" charset="0"/>
              </a:rPr>
              <a:t> حمایت می کند که قرار است به کلیساهای کرت در تعیین رهبران کلیسا کمک کند. لطف خداوند قدرت دگرگونی دارد. این امر نه تنها در زندگی فرد و اجتماع، بلکه در محیط غیر مسیحی آنها نیز نمایان است. انجیل فیض خدا قابلیت تغییر جهان را دارد. و این دقیقاً همان کاری است که در طول تاریخ ۲۰۰۰ ساله مسیحیت انجام داده است.</a:t>
            </a:r>
          </a:p>
          <a:p>
            <a:pPr algn="just" rtl="1"/>
            <a:endParaRPr lang="fa-IR" sz="1000" dirty="0">
              <a:latin typeface="Arial" panose="020B0604020202020204" pitchFamily="34" charset="0"/>
              <a:cs typeface="Arial" panose="020B0604020202020204" pitchFamily="34" charset="0"/>
            </a:endParaRPr>
          </a:p>
          <a:p>
            <a:pPr algn="just" rtl="1"/>
            <a:r>
              <a:rPr lang="fa-IR" sz="1000" b="1" dirty="0">
                <a:solidFill>
                  <a:srgbClr val="2E5C91"/>
                </a:solidFill>
              </a:rPr>
              <a:t>سخنان مقدماتی</a:t>
            </a:r>
          </a:p>
          <a:p>
            <a:pPr algn="just" rtl="1"/>
            <a:r>
              <a:rPr lang="fa-IR" sz="1000" dirty="0">
                <a:latin typeface="Arial" panose="020B0604020202020204" pitchFamily="34" charset="0"/>
              </a:rPr>
              <a:t>در دنیای مدرن غربی ما، مسیحیت بیشتر با مفهومی منفی صحبت می شود. کلیسا مقصر گناهان گذشته است. و در واقع تعداد کمی از آنها وجود دارد که مسیحیت را غیر مدرن و عقب مانده توصیف می کنند زیرا خود را از نظر ارزشی محافظه کار نشان می دهد.</a:t>
            </a:r>
          </a:p>
          <a:p>
            <a:pPr algn="just" rtl="1"/>
            <a:endParaRPr lang="fa-IR" sz="1000" dirty="0">
              <a:latin typeface="Arial" panose="020B0604020202020204" pitchFamily="34" charset="0"/>
              <a:cs typeface="Arial" panose="020B0604020202020204" pitchFamily="34" charset="0"/>
            </a:endParaRPr>
          </a:p>
          <a:p>
            <a:pPr algn="just" rtl="1"/>
            <a:r>
              <a:rPr lang="fa-IR" sz="1000" dirty="0">
                <a:latin typeface="Arial" panose="020B0604020202020204" pitchFamily="34" charset="0"/>
              </a:rPr>
              <a:t>و در واقع، </a:t>
            </a:r>
            <a:r>
              <a:rPr lang="fa-IR" sz="1000" dirty="0" err="1">
                <a:latin typeface="Arial" panose="020B0604020202020204" pitchFamily="34" charset="0"/>
              </a:rPr>
              <a:t>برنامه‌های</a:t>
            </a:r>
            <a:r>
              <a:rPr lang="fa-IR" sz="1000" dirty="0">
                <a:latin typeface="Arial" panose="020B0604020202020204" pitchFamily="34" charset="0"/>
              </a:rPr>
              <a:t> زندگی و </a:t>
            </a:r>
            <a:r>
              <a:rPr lang="fa-IR" sz="1000" dirty="0" err="1">
                <a:latin typeface="Arial" panose="020B0604020202020204" pitchFamily="34" charset="0"/>
              </a:rPr>
              <a:t>ارزش‌های</a:t>
            </a:r>
            <a:r>
              <a:rPr lang="fa-IR" sz="1000" dirty="0">
                <a:latin typeface="Arial" panose="020B0604020202020204" pitchFamily="34" charset="0"/>
              </a:rPr>
              <a:t> اخلاقی امروزی با </a:t>
            </a:r>
            <a:r>
              <a:rPr lang="fa-IR" sz="1000" dirty="0" err="1">
                <a:latin typeface="Arial" panose="020B0604020202020204" pitchFamily="34" charset="0"/>
              </a:rPr>
              <a:t>ارزش‌هایی</a:t>
            </a:r>
            <a:r>
              <a:rPr lang="fa-IR" sz="1000" dirty="0">
                <a:latin typeface="Arial" panose="020B0604020202020204" pitchFamily="34" charset="0"/>
              </a:rPr>
              <a:t> که در  مسیحیت غرب شکل گرفته است، در تضاد است. از آنجایی که ما، به عنوان مسیحیان متعهد، احساس </a:t>
            </a:r>
            <a:r>
              <a:rPr lang="fa-IR" sz="1000" dirty="0" err="1">
                <a:latin typeface="Arial" panose="020B0604020202020204" pitchFamily="34" charset="0"/>
              </a:rPr>
              <a:t>می‌کنیم</a:t>
            </a:r>
            <a:r>
              <a:rPr lang="fa-IR" sz="1000" dirty="0">
                <a:latin typeface="Arial" panose="020B0604020202020204" pitchFamily="34" charset="0"/>
              </a:rPr>
              <a:t> که به حالت تدافعی فشار </a:t>
            </a:r>
            <a:r>
              <a:rPr lang="fa-IR" sz="1000" dirty="0" err="1">
                <a:latin typeface="Arial" panose="020B0604020202020204" pitchFamily="34" charset="0"/>
              </a:rPr>
              <a:t>آورده‌ایم</a:t>
            </a:r>
            <a:r>
              <a:rPr lang="fa-IR" sz="1000" dirty="0">
                <a:latin typeface="Arial" panose="020B0604020202020204" pitchFamily="34" charset="0"/>
              </a:rPr>
              <a:t>، طبیعتاً </a:t>
            </a:r>
            <a:r>
              <a:rPr lang="fa-IR" sz="1000" dirty="0" err="1">
                <a:latin typeface="Arial" panose="020B0604020202020204" pitchFamily="34" charset="0"/>
              </a:rPr>
              <a:t>می‌خواهیم</a:t>
            </a:r>
            <a:r>
              <a:rPr lang="fa-IR" sz="1000" dirty="0">
                <a:latin typeface="Arial" panose="020B0604020202020204" pitchFamily="34" charset="0"/>
              </a:rPr>
              <a:t> تصویر منفی یک طرفه مسیحیت و کلیسا را اصلاح کنیم. ما همچنین </a:t>
            </a:r>
            <a:r>
              <a:rPr lang="fa-IR" sz="1000" dirty="0" err="1">
                <a:latin typeface="Arial" panose="020B0604020202020204" pitchFamily="34" charset="0"/>
              </a:rPr>
              <a:t>می‌خواهیم</a:t>
            </a:r>
            <a:r>
              <a:rPr lang="fa-IR" sz="1000" dirty="0">
                <a:latin typeface="Arial" panose="020B0604020202020204" pitchFamily="34" charset="0"/>
              </a:rPr>
              <a:t> به یک دنیای </a:t>
            </a:r>
            <a:r>
              <a:rPr lang="fa-IR" sz="1000" dirty="0" err="1">
                <a:latin typeface="Arial" panose="020B0604020202020204" pitchFamily="34" charset="0"/>
              </a:rPr>
              <a:t>سکولار</a:t>
            </a:r>
            <a:r>
              <a:rPr lang="fa-IR" sz="1000" dirty="0">
                <a:latin typeface="Arial" panose="020B0604020202020204" pitchFamily="34" charset="0"/>
              </a:rPr>
              <a:t> نشان دهیم که بدون </a:t>
            </a:r>
            <a:r>
              <a:rPr lang="fa-IR" sz="1000" dirty="0" err="1">
                <a:latin typeface="Arial" panose="020B0604020202020204" pitchFamily="34" charset="0"/>
              </a:rPr>
              <a:t>ارزش‌های</a:t>
            </a:r>
            <a:r>
              <a:rPr lang="fa-IR" sz="1000" dirty="0">
                <a:latin typeface="Arial" panose="020B0604020202020204" pitchFamily="34" charset="0"/>
              </a:rPr>
              <a:t> مسیحی حتی خود آنها به این شکل وجود نخواهد داشت.</a:t>
            </a:r>
          </a:p>
          <a:p>
            <a:pPr algn="just" rtl="1"/>
            <a:endParaRPr lang="fa-IR" sz="1000" dirty="0">
              <a:latin typeface="Arial" panose="020B0604020202020204" pitchFamily="34" charset="0"/>
              <a:cs typeface="Arial" panose="020B0604020202020204" pitchFamily="34" charset="0"/>
            </a:endParaRPr>
          </a:p>
          <a:p>
            <a:pPr algn="just" rtl="1"/>
            <a:r>
              <a:rPr lang="fa-IR" sz="1000" dirty="0">
                <a:latin typeface="Arial" panose="020B0604020202020204" pitchFamily="34" charset="0"/>
              </a:rPr>
              <a:t>شکی نیست که جهان، به ویژه جهان غرب، توسط انجیل شکل گرفته و به سوی بهتر شدن تغییر کرده است. فرهنگ غربی ما بدون تأثیر ایمان مسیحی قابل درک نیست. با این حال، نه تنها انجیل جهان را تغییر داد، بلکه جهان مسیحیت را نیز شکل داد. </a:t>
            </a:r>
            <a:r>
              <a:rPr lang="fa-IR" sz="1000" dirty="0" err="1">
                <a:latin typeface="Arial" panose="020B0604020202020204" pitchFamily="34" charset="0"/>
              </a:rPr>
              <a:t>ارزش‌های</a:t>
            </a:r>
            <a:r>
              <a:rPr lang="fa-IR" sz="1000" dirty="0">
                <a:latin typeface="Arial" panose="020B0604020202020204" pitchFamily="34" charset="0"/>
              </a:rPr>
              <a:t> اساسی کتاب مقدس-مسیحی باید به بافت سیاسی، فکری، فرهنگی، اجتماعی و مذهبی مربوطه منتقل ‌شود.</a:t>
            </a:r>
            <a:endParaRPr lang="de-DE" sz="1000" dirty="0">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57566FE5-A7A0-C342-AA30-BC242538D27C}"/>
              </a:ext>
            </a:extLst>
          </p:cNvPr>
          <p:cNvSpPr txBox="1"/>
          <p:nvPr/>
        </p:nvSpPr>
        <p:spPr>
          <a:xfrm>
            <a:off x="3152523" y="1915191"/>
            <a:ext cx="3124698" cy="3939540"/>
          </a:xfrm>
          <a:prstGeom prst="rect">
            <a:avLst/>
          </a:prstGeom>
          <a:noFill/>
        </p:spPr>
        <p:txBody>
          <a:bodyPr wrap="square">
            <a:spAutoFit/>
          </a:bodyPr>
          <a:lstStyle/>
          <a:p>
            <a:pPr algn="just" rtl="1"/>
            <a:r>
              <a:rPr lang="fa-IR" sz="1000" dirty="0"/>
              <a:t>و برعکس، چنین </a:t>
            </a:r>
            <a:r>
              <a:rPr lang="fa-IR" sz="1000" dirty="0" err="1"/>
              <a:t>تأثیراتی</a:t>
            </a:r>
            <a:r>
              <a:rPr lang="fa-IR" sz="1000" dirty="0"/>
              <a:t> نیز الهیات و اعمال مسیحیت را شکل داده است. تاریخ مسیحیت همچنین تاریخ افراد گناهکاری است که اغلب فقط ادعای تدین داشتند ولی با ایمان زندگی </a:t>
            </a:r>
            <a:r>
              <a:rPr lang="fa-IR" sz="1000" dirty="0" err="1"/>
              <a:t>نمی</a:t>
            </a:r>
            <a:r>
              <a:rPr lang="fa-IR" sz="1000" dirty="0"/>
              <a:t> کردند. به خصوص در جایی که قدرت کلیسا و دولت با هم ادغام شده </a:t>
            </a:r>
            <a:r>
              <a:rPr lang="fa-IR" sz="1000" dirty="0" err="1"/>
              <a:t>اند</a:t>
            </a:r>
            <a:r>
              <a:rPr lang="fa-IR" sz="1000" dirty="0"/>
              <a:t>، ایمان مسیحی از یک سو جهان را به سمت بهتر شدن تغییر داده است اما از سوی دیگر افرادی که خود را مسیحی می نامیدند نیز قدرت طلب و حریص، کم تحمل، سرسخت و آموزش ناپذیر، متعصب و </a:t>
            </a:r>
            <a:r>
              <a:rPr lang="fa-IR" sz="1000" dirty="0" err="1"/>
              <a:t>ناعادل</a:t>
            </a:r>
            <a:r>
              <a:rPr lang="fa-IR" sz="1000" dirty="0"/>
              <a:t> بودند. </a:t>
            </a:r>
            <a:r>
              <a:rPr lang="fa-IR" sz="1000" dirty="0" err="1"/>
              <a:t>لوتر</a:t>
            </a:r>
            <a:r>
              <a:rPr lang="fa-IR" sz="1000" dirty="0"/>
              <a:t> از کشتار معنویت گرایان و </a:t>
            </a:r>
            <a:r>
              <a:rPr lang="fa-IR" sz="1000" dirty="0" err="1"/>
              <a:t>آناباپتیست</a:t>
            </a:r>
            <a:r>
              <a:rPr lang="fa-IR" sz="1000" dirty="0"/>
              <a:t> ها حمایت می کرد و نسبت به یهودیان ابراز تلخی و تبعیض می کرد. آمریکایی های شمالی با کتاب مقدس در دست با جنوبی هایی که از برده داری دفاع می کردند با همان کتاب مقدس در دست جنگیدند. بنابراین، ما نه تنها باید به آنچه مسیحیت را به طور مثبت تغییر داده است، نگاه کنیم، بلکه باید با شرمندگی به این نکته نیز توجه کنیم که چگونه انجیل می توانست جهان را تغییر دهد و مسیحیان در این زمینه چه کاری انجام نداده </a:t>
            </a:r>
            <a:r>
              <a:rPr lang="fa-IR" sz="1000" dirty="0" err="1"/>
              <a:t>اند</a:t>
            </a:r>
            <a:r>
              <a:rPr lang="fa-IR" sz="1000" dirty="0"/>
              <a:t>!</a:t>
            </a:r>
          </a:p>
          <a:p>
            <a:pPr algn="just" rtl="1"/>
            <a:endParaRPr lang="fa-IR" sz="1000" dirty="0"/>
          </a:p>
          <a:p>
            <a:pPr algn="just" rtl="1"/>
            <a:r>
              <a:rPr lang="fa-IR" sz="1000" dirty="0"/>
              <a:t>بنابراین وقتی </a:t>
            </a:r>
            <a:r>
              <a:rPr lang="fa-IR" sz="1000" dirty="0" err="1"/>
              <a:t>می‌پرسیم</a:t>
            </a:r>
            <a:r>
              <a:rPr lang="fa-IR" sz="1000" dirty="0"/>
              <a:t> انجیل چگونه جهان را تغییر داده است، باید صادق و </a:t>
            </a:r>
            <a:r>
              <a:rPr lang="fa-IR" sz="1000" dirty="0" err="1"/>
              <a:t>متواضع</a:t>
            </a:r>
            <a:r>
              <a:rPr lang="fa-IR" sz="1000" dirty="0"/>
              <a:t> بمانیم و در عین حال خدا را شکر کنیم که فیض او برای نجات جهان عملی شده است.</a:t>
            </a:r>
          </a:p>
          <a:p>
            <a:pPr algn="just" rtl="1"/>
            <a:endParaRPr lang="fa-IR" sz="1000" dirty="0"/>
          </a:p>
          <a:p>
            <a:pPr algn="just" rtl="1"/>
            <a:r>
              <a:rPr lang="fa-IR" sz="1000" dirty="0"/>
              <a:t>از نظر روشی، من دوره های اصلی تاریخ کلیسا را ​​دنبال خواهم کرد. تمرکز بر ۵۰۰ سال گذشته خواهد بود زیرا جهان در این </a:t>
            </a:r>
            <a:r>
              <a:rPr lang="fa-IR" sz="1000" dirty="0" err="1"/>
              <a:t>وره</a:t>
            </a:r>
            <a:r>
              <a:rPr lang="fa-IR" sz="1000" dirty="0"/>
              <a:t> به سرعت از طریق اصلاحات و تحولات دوران مدرن تغییر کرده است. در انجام این کار، جنبه های اصلی را در نظر می گیرم و سعی می کنم خطوط کلی را نشان دهم. بسیاری از جنبه ها و جزئیات فردی را باید نادیده گرفت. در واقع این یک تصویر کلی از موضوع میباشد.</a:t>
            </a:r>
            <a:endParaRPr lang="de-DE" sz="1000" dirty="0"/>
          </a:p>
        </p:txBody>
      </p:sp>
      <p:sp>
        <p:nvSpPr>
          <p:cNvPr id="23" name="Textfeld 22">
            <a:extLst>
              <a:ext uri="{FF2B5EF4-FFF2-40B4-BE49-F238E27FC236}">
                <a16:creationId xmlns:a16="http://schemas.microsoft.com/office/drawing/2014/main" id="{AC6E4460-B7F7-2B42-B2E7-AC7AE9E8B426}"/>
              </a:ext>
            </a:extLst>
          </p:cNvPr>
          <p:cNvSpPr txBox="1"/>
          <p:nvPr/>
        </p:nvSpPr>
        <p:spPr>
          <a:xfrm>
            <a:off x="555976" y="959626"/>
            <a:ext cx="2218389" cy="4801314"/>
          </a:xfrm>
          <a:prstGeom prst="rect">
            <a:avLst/>
          </a:prstGeom>
          <a:noFill/>
        </p:spPr>
        <p:txBody>
          <a:bodyPr wrap="square">
            <a:spAutoFit/>
          </a:bodyPr>
          <a:lstStyle/>
          <a:p>
            <a:pPr algn="r" rtl="1"/>
            <a:r>
              <a:rPr lang="fa-IR" sz="2000" b="1" dirty="0">
                <a:solidFill>
                  <a:srgbClr val="C00000"/>
                </a:solidFill>
              </a:rPr>
              <a:t>	</a:t>
            </a:r>
            <a:endParaRPr lang="de-DE" sz="2000" b="1" dirty="0">
              <a:solidFill>
                <a:srgbClr val="C00000"/>
              </a:solidFill>
            </a:endParaRPr>
          </a:p>
          <a:p>
            <a:pPr algn="r" rtl="1"/>
            <a:r>
              <a:rPr lang="fa-IR" sz="2000" b="1" dirty="0" err="1">
                <a:solidFill>
                  <a:srgbClr val="C00000"/>
                </a:solidFill>
              </a:rPr>
              <a:t>هديهٔ</a:t>
            </a:r>
            <a:r>
              <a:rPr lang="fa-IR" sz="2000" b="1" dirty="0">
                <a:solidFill>
                  <a:srgbClr val="C00000"/>
                </a:solidFill>
              </a:rPr>
              <a:t> </a:t>
            </a:r>
            <a:r>
              <a:rPr lang="fa-IR" sz="2000" b="1" dirty="0" err="1">
                <a:solidFill>
                  <a:srgbClr val="C00000"/>
                </a:solidFill>
              </a:rPr>
              <a:t>رايگان</a:t>
            </a:r>
            <a:r>
              <a:rPr lang="fa-IR" sz="2000" b="1" dirty="0">
                <a:solidFill>
                  <a:srgbClr val="C00000"/>
                </a:solidFill>
              </a:rPr>
              <a:t> خدا </a:t>
            </a:r>
            <a:r>
              <a:rPr lang="fa-IR" sz="2000" b="1" dirty="0" err="1">
                <a:solidFill>
                  <a:srgbClr val="C00000"/>
                </a:solidFill>
              </a:rPr>
              <a:t>كه</a:t>
            </a:r>
            <a:r>
              <a:rPr lang="fa-IR" sz="2000" b="1" dirty="0">
                <a:solidFill>
                  <a:srgbClr val="C00000"/>
                </a:solidFill>
              </a:rPr>
              <a:t> همانا نجات واقعی است، </a:t>
            </a:r>
            <a:r>
              <a:rPr lang="fa-IR" sz="2000" b="1" dirty="0" err="1">
                <a:solidFill>
                  <a:srgbClr val="C00000"/>
                </a:solidFill>
              </a:rPr>
              <a:t>اكنون</a:t>
            </a:r>
            <a:r>
              <a:rPr lang="fa-IR" sz="2000" b="1" dirty="0">
                <a:solidFill>
                  <a:srgbClr val="C00000"/>
                </a:solidFill>
              </a:rPr>
              <a:t> در دسترس </a:t>
            </a:r>
            <a:r>
              <a:rPr lang="fa-IR" sz="2000" b="1" dirty="0" err="1">
                <a:solidFill>
                  <a:srgbClr val="C00000"/>
                </a:solidFill>
              </a:rPr>
              <a:t>همهٔ</a:t>
            </a:r>
            <a:r>
              <a:rPr lang="fa-IR" sz="2000" b="1" dirty="0">
                <a:solidFill>
                  <a:srgbClr val="C00000"/>
                </a:solidFill>
              </a:rPr>
              <a:t> مردم قرار دارد. با </a:t>
            </a:r>
            <a:r>
              <a:rPr lang="fa-IR" sz="2000" b="1" dirty="0" err="1">
                <a:solidFill>
                  <a:srgbClr val="C00000"/>
                </a:solidFill>
              </a:rPr>
              <a:t>پذيرفتن</a:t>
            </a:r>
            <a:r>
              <a:rPr lang="fa-IR" sz="2000" b="1" dirty="0">
                <a:solidFill>
                  <a:srgbClr val="C00000"/>
                </a:solidFill>
              </a:rPr>
              <a:t> </a:t>
            </a:r>
            <a:r>
              <a:rPr lang="fa-IR" sz="2000" b="1" dirty="0" err="1">
                <a:solidFill>
                  <a:srgbClr val="C00000"/>
                </a:solidFill>
              </a:rPr>
              <a:t>اين</a:t>
            </a:r>
            <a:r>
              <a:rPr lang="fa-IR" sz="2000" b="1" dirty="0">
                <a:solidFill>
                  <a:srgbClr val="C00000"/>
                </a:solidFill>
              </a:rPr>
              <a:t> </a:t>
            </a:r>
            <a:r>
              <a:rPr lang="fa-IR" sz="2000" b="1" dirty="0" err="1">
                <a:solidFill>
                  <a:srgbClr val="C00000"/>
                </a:solidFill>
              </a:rPr>
              <a:t>هديهٔ</a:t>
            </a:r>
            <a:r>
              <a:rPr lang="fa-IR" sz="2000" b="1" dirty="0">
                <a:solidFill>
                  <a:srgbClr val="C00000"/>
                </a:solidFill>
              </a:rPr>
              <a:t> الهی، متوجه </a:t>
            </a:r>
            <a:r>
              <a:rPr lang="fa-IR" sz="2000" b="1" dirty="0" err="1">
                <a:solidFill>
                  <a:srgbClr val="C00000"/>
                </a:solidFill>
              </a:rPr>
              <a:t>می‌شويم</a:t>
            </a:r>
            <a:r>
              <a:rPr lang="fa-IR" sz="2000" b="1" dirty="0">
                <a:solidFill>
                  <a:srgbClr val="C00000"/>
                </a:solidFill>
              </a:rPr>
              <a:t> </a:t>
            </a:r>
            <a:r>
              <a:rPr lang="fa-IR" sz="2000" b="1" dirty="0" err="1">
                <a:solidFill>
                  <a:srgbClr val="C00000"/>
                </a:solidFill>
              </a:rPr>
              <a:t>كه</a:t>
            </a:r>
            <a:r>
              <a:rPr lang="fa-IR" sz="2000" b="1" dirty="0">
                <a:solidFill>
                  <a:srgbClr val="C00000"/>
                </a:solidFill>
              </a:rPr>
              <a:t> خواست خدا از ما </a:t>
            </a:r>
            <a:r>
              <a:rPr lang="fa-IR" sz="2000" b="1" dirty="0" err="1">
                <a:solidFill>
                  <a:srgbClr val="C00000"/>
                </a:solidFill>
              </a:rPr>
              <a:t>اينست</a:t>
            </a:r>
            <a:r>
              <a:rPr lang="fa-IR" sz="2000" b="1" dirty="0">
                <a:solidFill>
                  <a:srgbClr val="C00000"/>
                </a:solidFill>
              </a:rPr>
              <a:t> </a:t>
            </a:r>
            <a:r>
              <a:rPr lang="fa-IR" sz="2000" b="1" dirty="0" err="1">
                <a:solidFill>
                  <a:srgbClr val="C00000"/>
                </a:solidFill>
              </a:rPr>
              <a:t>كه</a:t>
            </a:r>
            <a:r>
              <a:rPr lang="fa-IR" sz="2000" b="1" dirty="0">
                <a:solidFill>
                  <a:srgbClr val="C00000"/>
                </a:solidFill>
              </a:rPr>
              <a:t> از زندگی </a:t>
            </a:r>
            <a:r>
              <a:rPr lang="fa-IR" sz="2000" b="1" dirty="0" err="1">
                <a:solidFill>
                  <a:srgbClr val="C00000"/>
                </a:solidFill>
              </a:rPr>
              <a:t>بی‌بند</a:t>
            </a:r>
            <a:r>
              <a:rPr lang="fa-IR" sz="2000" b="1" dirty="0">
                <a:solidFill>
                  <a:srgbClr val="C00000"/>
                </a:solidFill>
              </a:rPr>
              <a:t> و بار و </a:t>
            </a:r>
            <a:r>
              <a:rPr lang="fa-IR" sz="2000" b="1" dirty="0" err="1">
                <a:solidFill>
                  <a:srgbClr val="C00000"/>
                </a:solidFill>
              </a:rPr>
              <a:t>خوشگذرانی‌های</a:t>
            </a:r>
            <a:r>
              <a:rPr lang="fa-IR" sz="2000" b="1" dirty="0">
                <a:solidFill>
                  <a:srgbClr val="C00000"/>
                </a:solidFill>
              </a:rPr>
              <a:t> </a:t>
            </a:r>
            <a:r>
              <a:rPr lang="fa-IR" sz="2000" b="1" dirty="0" err="1">
                <a:solidFill>
                  <a:srgbClr val="C00000"/>
                </a:solidFill>
              </a:rPr>
              <a:t>گناه‌آلود</a:t>
            </a:r>
            <a:r>
              <a:rPr lang="fa-IR" sz="2000" b="1" dirty="0">
                <a:solidFill>
                  <a:srgbClr val="C00000"/>
                </a:solidFill>
              </a:rPr>
              <a:t> دست </a:t>
            </a:r>
            <a:r>
              <a:rPr lang="fa-IR" sz="2000" b="1" dirty="0" err="1">
                <a:solidFill>
                  <a:srgbClr val="C00000"/>
                </a:solidFill>
              </a:rPr>
              <a:t>بكشيم</a:t>
            </a:r>
            <a:r>
              <a:rPr lang="fa-IR" sz="2000" b="1" dirty="0">
                <a:solidFill>
                  <a:srgbClr val="C00000"/>
                </a:solidFill>
              </a:rPr>
              <a:t> و زندگی پاک و </a:t>
            </a:r>
            <a:r>
              <a:rPr lang="fa-IR" sz="2000" b="1" dirty="0" err="1">
                <a:solidFill>
                  <a:srgbClr val="C00000"/>
                </a:solidFill>
              </a:rPr>
              <a:t>خداپسندانه‌ای</a:t>
            </a:r>
            <a:r>
              <a:rPr lang="fa-IR" sz="2000" b="1" dirty="0">
                <a:solidFill>
                  <a:srgbClr val="C00000"/>
                </a:solidFill>
              </a:rPr>
              <a:t> در </a:t>
            </a:r>
            <a:r>
              <a:rPr lang="fa-IR" sz="2000" b="1" dirty="0" err="1">
                <a:solidFill>
                  <a:srgbClr val="C00000"/>
                </a:solidFill>
              </a:rPr>
              <a:t>اين</a:t>
            </a:r>
            <a:r>
              <a:rPr lang="fa-IR" sz="2000" b="1" dirty="0">
                <a:solidFill>
                  <a:srgbClr val="C00000"/>
                </a:solidFill>
              </a:rPr>
              <a:t> </a:t>
            </a:r>
            <a:r>
              <a:rPr lang="fa-IR" sz="2000" b="1" dirty="0" err="1">
                <a:solidFill>
                  <a:srgbClr val="C00000"/>
                </a:solidFill>
              </a:rPr>
              <a:t>دنيا</a:t>
            </a:r>
            <a:r>
              <a:rPr lang="fa-IR" sz="2000" b="1" dirty="0">
                <a:solidFill>
                  <a:srgbClr val="C00000"/>
                </a:solidFill>
              </a:rPr>
              <a:t> داشته </a:t>
            </a:r>
            <a:r>
              <a:rPr lang="fa-IR" sz="2000" b="1" dirty="0" err="1">
                <a:solidFill>
                  <a:srgbClr val="C00000"/>
                </a:solidFill>
              </a:rPr>
              <a:t>باشيم</a:t>
            </a:r>
            <a:r>
              <a:rPr lang="fa-IR" sz="2000" b="1" dirty="0">
                <a:solidFill>
                  <a:srgbClr val="C00000"/>
                </a:solidFill>
              </a:rPr>
              <a:t>.</a:t>
            </a:r>
            <a:endParaRPr lang="de-DE" sz="2000" b="1" dirty="0">
              <a:solidFill>
                <a:srgbClr val="C00000"/>
              </a:solidFill>
            </a:endParaRPr>
          </a:p>
          <a:p>
            <a:pPr algn="r" rtl="1"/>
            <a:endParaRPr lang="de-DE" sz="1100" b="1" dirty="0">
              <a:solidFill>
                <a:srgbClr val="C00000"/>
              </a:solidFill>
            </a:endParaRPr>
          </a:p>
          <a:p>
            <a:pPr algn="r" rtl="1"/>
            <a:r>
              <a:rPr lang="fa-IR" sz="1200" b="1" dirty="0">
                <a:solidFill>
                  <a:srgbClr val="0070C0"/>
                </a:solidFill>
              </a:rPr>
              <a:t>تیطوس ۲- ۱۲،۱۱  </a:t>
            </a:r>
            <a:endParaRPr lang="de-DE" sz="900" dirty="0">
              <a:solidFill>
                <a:srgbClr val="0070C0"/>
              </a:solidFill>
            </a:endParaRPr>
          </a:p>
        </p:txBody>
      </p:sp>
      <p:sp>
        <p:nvSpPr>
          <p:cNvPr id="27" name="Rechteck 26">
            <a:extLst>
              <a:ext uri="{FF2B5EF4-FFF2-40B4-BE49-F238E27FC236}">
                <a16:creationId xmlns:a16="http://schemas.microsoft.com/office/drawing/2014/main" id="{4ABBF51F-064D-C649-8FF5-1DDF9B81F708}"/>
              </a:ext>
            </a:extLst>
          </p:cNvPr>
          <p:cNvSpPr/>
          <p:nvPr/>
        </p:nvSpPr>
        <p:spPr>
          <a:xfrm>
            <a:off x="0" y="0"/>
            <a:ext cx="2466699" cy="275860"/>
          </a:xfrm>
          <a:prstGeom prst="rect">
            <a:avLst/>
          </a:prstGeom>
          <a:solidFill>
            <a:srgbClr val="2E5C91"/>
          </a:solidFill>
          <a:ln>
            <a:solidFill>
              <a:srgbClr val="2E5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de-DE" sz="1400" dirty="0"/>
          </a:p>
        </p:txBody>
      </p:sp>
      <p:pic>
        <p:nvPicPr>
          <p:cNvPr id="2" name="Grafik 1">
            <a:extLst>
              <a:ext uri="{FF2B5EF4-FFF2-40B4-BE49-F238E27FC236}">
                <a16:creationId xmlns:a16="http://schemas.microsoft.com/office/drawing/2014/main" id="{7B8E250F-D3A5-9C49-84E7-56675804D657}"/>
              </a:ext>
            </a:extLst>
          </p:cNvPr>
          <p:cNvPicPr>
            <a:picLocks noChangeAspect="1"/>
          </p:cNvPicPr>
          <p:nvPr/>
        </p:nvPicPr>
        <p:blipFill>
          <a:blip r:embed="rId2"/>
          <a:stretch>
            <a:fillRect/>
          </a:stretch>
        </p:blipFill>
        <p:spPr>
          <a:xfrm rot="10800000">
            <a:off x="805041" y="5062990"/>
            <a:ext cx="428308" cy="356923"/>
          </a:xfrm>
          <a:prstGeom prst="rect">
            <a:avLst/>
          </a:prstGeom>
        </p:spPr>
      </p:pic>
      <p:pic>
        <p:nvPicPr>
          <p:cNvPr id="3" name="Grafik 2">
            <a:extLst>
              <a:ext uri="{FF2B5EF4-FFF2-40B4-BE49-F238E27FC236}">
                <a16:creationId xmlns:a16="http://schemas.microsoft.com/office/drawing/2014/main" id="{6534BAF7-EDB5-0941-9007-AD219D9048BE}"/>
              </a:ext>
            </a:extLst>
          </p:cNvPr>
          <p:cNvPicPr>
            <a:picLocks noChangeAspect="1"/>
          </p:cNvPicPr>
          <p:nvPr/>
        </p:nvPicPr>
        <p:blipFill>
          <a:blip r:embed="rId2"/>
          <a:stretch>
            <a:fillRect/>
          </a:stretch>
        </p:blipFill>
        <p:spPr>
          <a:xfrm>
            <a:off x="2666628" y="959626"/>
            <a:ext cx="392768" cy="327307"/>
          </a:xfrm>
          <a:prstGeom prst="rect">
            <a:avLst/>
          </a:prstGeom>
        </p:spPr>
      </p:pic>
    </p:spTree>
    <p:extLst>
      <p:ext uri="{BB962C8B-B14F-4D97-AF65-F5344CB8AC3E}">
        <p14:creationId xmlns:p14="http://schemas.microsoft.com/office/powerpoint/2010/main" val="292827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A81C0EB-B5C3-0C40-AFA0-2D1A8D663685}"/>
              </a:ext>
            </a:extLst>
          </p:cNvPr>
          <p:cNvSpPr/>
          <p:nvPr/>
        </p:nvSpPr>
        <p:spPr>
          <a:xfrm>
            <a:off x="191910" y="0"/>
            <a:ext cx="12192000" cy="6858000"/>
          </a:xfrm>
          <a:prstGeom prst="rect">
            <a:avLst/>
          </a:prstGeom>
          <a:solidFill>
            <a:srgbClr val="FFFEEA"/>
          </a:solidFill>
          <a:ln>
            <a:solidFill>
              <a:srgbClr val="FFFEEA"/>
            </a:solid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9" name="Textfeld 8">
            <a:extLst>
              <a:ext uri="{FF2B5EF4-FFF2-40B4-BE49-F238E27FC236}">
                <a16:creationId xmlns:a16="http://schemas.microsoft.com/office/drawing/2014/main" id="{3B19092D-98CD-394A-9DF6-AE697E2730A5}"/>
              </a:ext>
            </a:extLst>
          </p:cNvPr>
          <p:cNvSpPr txBox="1"/>
          <p:nvPr/>
        </p:nvSpPr>
        <p:spPr>
          <a:xfrm>
            <a:off x="4581141" y="769902"/>
            <a:ext cx="5225565" cy="461665"/>
          </a:xfrm>
          <a:prstGeom prst="rect">
            <a:avLst/>
          </a:prstGeom>
          <a:noFill/>
        </p:spPr>
        <p:txBody>
          <a:bodyPr wrap="square">
            <a:spAutoFit/>
          </a:bodyPr>
          <a:lstStyle/>
          <a:p>
            <a:pPr algn="just" rtl="1"/>
            <a:r>
              <a:rPr lang="fa-IR" sz="2400" b="1" dirty="0">
                <a:solidFill>
                  <a:srgbClr val="C00000"/>
                </a:solidFill>
                <a:latin typeface="Arial" panose="020B0604020202020204" pitchFamily="34" charset="0"/>
              </a:rPr>
              <a:t>کلیسای ابتدایی</a:t>
            </a:r>
            <a:endParaRPr lang="de-DE" sz="2400" b="1" dirty="0">
              <a:solidFill>
                <a:srgbClr val="C00000"/>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FA31378E-68F6-6F41-A03F-EFD4A5D36359}"/>
              </a:ext>
            </a:extLst>
          </p:cNvPr>
          <p:cNvSpPr txBox="1"/>
          <p:nvPr/>
        </p:nvSpPr>
        <p:spPr>
          <a:xfrm>
            <a:off x="3107780" y="1361802"/>
            <a:ext cx="6698925" cy="461665"/>
          </a:xfrm>
          <a:prstGeom prst="rect">
            <a:avLst/>
          </a:prstGeom>
          <a:noFill/>
        </p:spPr>
        <p:txBody>
          <a:bodyPr wrap="square">
            <a:spAutoFit/>
          </a:bodyPr>
          <a:lstStyle/>
          <a:p>
            <a:pPr algn="just" rtl="1"/>
            <a:r>
              <a:rPr lang="fa-IR" sz="1200" b="1" dirty="0">
                <a:solidFill>
                  <a:srgbClr val="0070C0"/>
                </a:solidFill>
                <a:latin typeface="Arial" panose="020B0604020202020204" pitchFamily="34" charset="0"/>
              </a:rPr>
              <a:t>در زمان امپراتوری روم، مسیحیت ابتدا تنها برای بقا، یعنی برای مدارا و به رسمیت شناختن شدن می جنگید. تا زمان </a:t>
            </a:r>
            <a:r>
              <a:rPr lang="fa-IR" sz="1200" b="1" dirty="0" err="1">
                <a:solidFill>
                  <a:srgbClr val="0070C0"/>
                </a:solidFill>
                <a:latin typeface="Arial" panose="020B0604020202020204" pitchFamily="34" charset="0"/>
              </a:rPr>
              <a:t>کنستانتین</a:t>
            </a:r>
            <a:r>
              <a:rPr lang="fa-IR" sz="1200" b="1" dirty="0">
                <a:solidFill>
                  <a:srgbClr val="0070C0"/>
                </a:solidFill>
                <a:latin typeface="Arial" panose="020B0604020202020204" pitchFamily="34" charset="0"/>
              </a:rPr>
              <a:t> در سال ۳۱۳ به سختی امکان </a:t>
            </a:r>
            <a:r>
              <a:rPr lang="fa-IR" sz="1200" b="1" dirty="0" err="1">
                <a:solidFill>
                  <a:srgbClr val="0070C0"/>
                </a:solidFill>
                <a:latin typeface="Arial" panose="020B0604020202020204" pitchFamily="34" charset="0"/>
              </a:rPr>
              <a:t>تأثیرگذاری</a:t>
            </a:r>
            <a:r>
              <a:rPr lang="fa-IR" sz="1200" b="1" dirty="0">
                <a:solidFill>
                  <a:srgbClr val="0070C0"/>
                </a:solidFill>
                <a:latin typeface="Arial" panose="020B0604020202020204" pitchFamily="34" charset="0"/>
              </a:rPr>
              <a:t> بر کل جامعه وجود داشت.</a:t>
            </a:r>
            <a:endParaRPr lang="de-DE" sz="1200" b="1" dirty="0">
              <a:solidFill>
                <a:srgbClr val="0070C0"/>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EB9ED75D-1B1E-C848-91FD-92D1344D85FF}"/>
              </a:ext>
            </a:extLst>
          </p:cNvPr>
          <p:cNvSpPr txBox="1"/>
          <p:nvPr/>
        </p:nvSpPr>
        <p:spPr>
          <a:xfrm>
            <a:off x="6626577" y="1953702"/>
            <a:ext cx="3180129" cy="4401205"/>
          </a:xfrm>
          <a:prstGeom prst="rect">
            <a:avLst/>
          </a:prstGeom>
          <a:noFill/>
        </p:spPr>
        <p:txBody>
          <a:bodyPr wrap="square">
            <a:spAutoFit/>
          </a:bodyPr>
          <a:lstStyle/>
          <a:p>
            <a:pPr algn="just" rtl="1"/>
            <a:r>
              <a:rPr lang="fa-IR" sz="1000" dirty="0">
                <a:latin typeface="Arial" panose="020B0604020202020204" pitchFamily="34" charset="0"/>
              </a:rPr>
              <a:t>هنگام با تحول </a:t>
            </a:r>
            <a:r>
              <a:rPr lang="fa-IR" sz="1000" dirty="0" err="1">
                <a:latin typeface="Arial" panose="020B0604020202020204" pitchFamily="34" charset="0"/>
              </a:rPr>
              <a:t>کنستانتین</a:t>
            </a:r>
            <a:r>
              <a:rPr lang="fa-IR" sz="1000" dirty="0">
                <a:latin typeface="Arial" panose="020B0604020202020204" pitchFamily="34" charset="0"/>
              </a:rPr>
              <a:t>، مسیحیت نفوذ فزاینده ای بر جامعه پیدا کرد و ارزش های اخلاقی مسیحی برای دولت اهمیت بیشتری پیدا می کند. این پیشرفت زمانی شدت گرفت که </a:t>
            </a:r>
            <a:r>
              <a:rPr lang="fa-IR" sz="1000" dirty="0" err="1">
                <a:latin typeface="Arial" panose="020B0604020202020204" pitchFamily="34" charset="0"/>
              </a:rPr>
              <a:t>تئودوسیوس</a:t>
            </a:r>
            <a:r>
              <a:rPr lang="fa-IR" sz="1000" dirty="0">
                <a:latin typeface="Arial" panose="020B0604020202020204" pitchFamily="34" charset="0"/>
              </a:rPr>
              <a:t> مسیحیت را دین دولتی کرد. حتی امپراتور در سال ۳۹۰ پس از غسل </a:t>
            </a:r>
            <a:r>
              <a:rPr lang="fa-IR" sz="1000" dirty="0" err="1">
                <a:latin typeface="Arial" panose="020B0604020202020204" pitchFamily="34" charset="0"/>
              </a:rPr>
              <a:t>تعمید</a:t>
            </a:r>
            <a:r>
              <a:rPr lang="fa-IR" sz="1000" dirty="0">
                <a:latin typeface="Arial" panose="020B0604020202020204" pitchFamily="34" charset="0"/>
              </a:rPr>
              <a:t> تسلیم ارزش های مسیحی شد. به دلیل قتل عام </a:t>
            </a:r>
            <a:r>
              <a:rPr lang="fa-IR" sz="1000" dirty="0" err="1">
                <a:latin typeface="Arial" panose="020B0604020202020204" pitchFamily="34" charset="0"/>
              </a:rPr>
              <a:t>تسالونیکی</a:t>
            </a:r>
            <a:r>
              <a:rPr lang="fa-IR" sz="1000" dirty="0">
                <a:latin typeface="Arial" panose="020B0604020202020204" pitchFamily="34" charset="0"/>
              </a:rPr>
              <a:t> با ۷۰۰۰ کشته، او در برابر </a:t>
            </a:r>
            <a:r>
              <a:rPr lang="fa-IR" sz="1000" dirty="0" err="1">
                <a:latin typeface="Arial" panose="020B0604020202020204" pitchFamily="34" charset="0"/>
              </a:rPr>
              <a:t>آمبروس</a:t>
            </a:r>
            <a:r>
              <a:rPr lang="fa-IR" sz="1000" dirty="0">
                <a:latin typeface="Arial" panose="020B0604020202020204" pitchFamily="34" charset="0"/>
              </a:rPr>
              <a:t> میلان در </a:t>
            </a:r>
            <a:r>
              <a:rPr lang="fa-IR" sz="1000" dirty="0" err="1">
                <a:latin typeface="Arial" panose="020B0604020202020204" pitchFamily="34" charset="0"/>
              </a:rPr>
              <a:t>منظرعمومی</a:t>
            </a:r>
            <a:r>
              <a:rPr lang="fa-IR" sz="1000" dirty="0">
                <a:latin typeface="Arial" panose="020B0604020202020204" pitchFamily="34" charset="0"/>
              </a:rPr>
              <a:t> توبه کرد.  این  نقطه </a:t>
            </a:r>
            <a:r>
              <a:rPr lang="fa-IR" sz="1000" dirty="0" err="1">
                <a:latin typeface="Arial" panose="020B0604020202020204" pitchFamily="34" charset="0"/>
              </a:rPr>
              <a:t>عطفی</a:t>
            </a:r>
            <a:r>
              <a:rPr lang="fa-IR" sz="1000" dirty="0">
                <a:latin typeface="Arial" panose="020B0604020202020204" pitchFamily="34" charset="0"/>
              </a:rPr>
              <a:t> باورنکردنی پس از تقریباً ۳۰۰ سال آزار و شکنجه مسیحیان در امپراتوری روم بود. </a:t>
            </a:r>
          </a:p>
          <a:p>
            <a:pPr algn="just" rtl="1"/>
            <a:endParaRPr lang="fa-IR" sz="1000" dirty="0">
              <a:latin typeface="Arial" panose="020B0604020202020204" pitchFamily="34" charset="0"/>
            </a:endParaRPr>
          </a:p>
          <a:p>
            <a:pPr algn="just" rtl="1"/>
            <a:r>
              <a:rPr lang="fa-IR" sz="1000" dirty="0">
                <a:latin typeface="Arial" panose="020B0604020202020204" pitchFamily="34" charset="0"/>
              </a:rPr>
              <a:t>علیرغم "آموزه های عجیب" در مورد عیسی، مسیحیان در درجه اول به دلیل سبک زندگی خود برای هم </a:t>
            </a:r>
            <a:r>
              <a:rPr lang="fa-IR" sz="1000" dirty="0" err="1">
                <a:latin typeface="Arial" panose="020B0604020202020204" pitchFamily="34" charset="0"/>
              </a:rPr>
              <a:t>عصران</a:t>
            </a:r>
            <a:r>
              <a:rPr lang="fa-IR" sz="1000" dirty="0">
                <a:latin typeface="Arial" panose="020B0604020202020204" pitchFamily="34" charset="0"/>
              </a:rPr>
              <a:t> خود قابل توجه هستند. برای اولین بار، شهروندان رومی تجربه می کنند که مذهب یک موضوع فرعی نیست، بلکه بخشی تعیین کننده از زندگی است. مسیحیان حاضر هستند که به خاطر </a:t>
            </a:r>
            <a:r>
              <a:rPr lang="fa-IR" sz="1000" dirty="0" err="1">
                <a:latin typeface="Arial" panose="020B0604020202020204" pitchFamily="34" charset="0"/>
              </a:rPr>
              <a:t>عقایدشان</a:t>
            </a:r>
            <a:r>
              <a:rPr lang="fa-IR" sz="1000" dirty="0">
                <a:latin typeface="Arial" panose="020B0604020202020204" pitchFamily="34" charset="0"/>
              </a:rPr>
              <a:t> و با امید </a:t>
            </a:r>
            <a:r>
              <a:rPr lang="fa-IR" sz="1000" dirty="0" err="1">
                <a:latin typeface="Arial" panose="020B0604020202020204" pitchFamily="34" charset="0"/>
              </a:rPr>
              <a:t>بی‌سابقه‌ای</a:t>
            </a:r>
            <a:r>
              <a:rPr lang="fa-IR" sz="1000" dirty="0">
                <a:latin typeface="Arial" panose="020B0604020202020204" pitchFamily="34" charset="0"/>
              </a:rPr>
              <a:t> به رستاخیز و زندگی ابدی اعدام شوند و بمیرند. آنها با اشاره به ارزش های والای اخلاقی خود به </a:t>
            </a:r>
            <a:r>
              <a:rPr lang="fa-IR" sz="1000" dirty="0" err="1">
                <a:latin typeface="Arial" panose="020B0604020202020204" pitchFamily="34" charset="0"/>
              </a:rPr>
              <a:t>وفاداری</a:t>
            </a:r>
            <a:r>
              <a:rPr lang="fa-IR" sz="1000" dirty="0">
                <a:latin typeface="Arial" panose="020B0604020202020204" pitchFamily="34" charset="0"/>
              </a:rPr>
              <a:t> خود به دولت معترض بودند. آنها با محبت غیر قابل وصفی که برگرفته از خوبی خدای پدری که همه مردم را دوست دارد و خود عیسی مسیح نمونه آن </a:t>
            </a:r>
            <a:r>
              <a:rPr lang="fa-IR" sz="1000" dirty="0" err="1">
                <a:latin typeface="Arial" panose="020B0604020202020204" pitchFamily="34" charset="0"/>
              </a:rPr>
              <a:t>بودسعی</a:t>
            </a:r>
            <a:r>
              <a:rPr lang="fa-IR" sz="1000" dirty="0">
                <a:latin typeface="Arial" panose="020B0604020202020204" pitchFamily="34" charset="0"/>
              </a:rPr>
              <a:t> در متقاعد کردن مردم داشتند. مسیحیان از رفتن به سیرک، رفتن به تئاتر، نوشیدن و </a:t>
            </a:r>
            <a:r>
              <a:rPr lang="fa-IR" sz="1000" dirty="0" err="1">
                <a:latin typeface="Arial" panose="020B0604020202020204" pitchFamily="34" charset="0"/>
              </a:rPr>
              <a:t>تاس</a:t>
            </a:r>
            <a:r>
              <a:rPr lang="fa-IR" sz="1000" dirty="0">
                <a:latin typeface="Arial" panose="020B0604020202020204" pitchFamily="34" charset="0"/>
              </a:rPr>
              <a:t> بازی اجتناب می کردند. آنها اخلاق جنسی لیبرال </a:t>
            </a:r>
            <a:r>
              <a:rPr lang="fa-IR" sz="1000" dirty="0" err="1">
                <a:latin typeface="Arial" panose="020B0604020202020204" pitchFamily="34" charset="0"/>
              </a:rPr>
              <a:t>معاصران</a:t>
            </a:r>
            <a:r>
              <a:rPr lang="fa-IR" sz="1000" dirty="0">
                <a:latin typeface="Arial" panose="020B0604020202020204" pitchFamily="34" charset="0"/>
              </a:rPr>
              <a:t> خود را رد می کنند: زنا، همجنس گرایی، سقط جنین، رها کردن کودک و کودک کشی. در زمینه اخلاق تجاری در مقابل بی صداقتی و تقلب می ایستند. فعالیت های اجتماعی و </a:t>
            </a:r>
            <a:r>
              <a:rPr lang="fa-IR" sz="1000" dirty="0" err="1">
                <a:latin typeface="Arial" panose="020B0604020202020204" pitchFamily="34" charset="0"/>
              </a:rPr>
              <a:t>معیشتی</a:t>
            </a:r>
            <a:r>
              <a:rPr lang="fa-IR" sz="1000" dirty="0">
                <a:latin typeface="Arial" panose="020B0604020202020204" pitchFamily="34" charset="0"/>
              </a:rPr>
              <a:t> برای آنها در درجه دوم اهمیت دارد. آنها از بیوه ها، یتیمان و فقرا مراقبت می کنند. آنها از بیماران مراقبت می کنند، در آنها را در حال مرگ همراهی می کنند و مرده را دفن می کنند. آنها از زندانیان مراقبت می کنند و با هزینه خود آزادی افرادی که توسط حملات ژرمن ها به بردگی گرفته شده </a:t>
            </a:r>
            <a:r>
              <a:rPr lang="fa-IR" sz="1000" dirty="0" err="1">
                <a:latin typeface="Arial" panose="020B0604020202020204" pitchFamily="34" charset="0"/>
              </a:rPr>
              <a:t>اند</a:t>
            </a:r>
            <a:r>
              <a:rPr lang="fa-IR" sz="1000" dirty="0">
                <a:latin typeface="Arial" panose="020B0604020202020204" pitchFamily="34" charset="0"/>
              </a:rPr>
              <a:t> را می </a:t>
            </a:r>
            <a:r>
              <a:rPr lang="fa-IR" sz="1000" dirty="0" err="1">
                <a:latin typeface="Arial" panose="020B0604020202020204" pitchFamily="34" charset="0"/>
              </a:rPr>
              <a:t>خرند</a:t>
            </a:r>
            <a:r>
              <a:rPr lang="fa-IR" sz="1000" dirty="0">
                <a:latin typeface="Arial" panose="020B0604020202020204" pitchFamily="34" charset="0"/>
              </a:rPr>
              <a:t>.</a:t>
            </a:r>
          </a:p>
          <a:p>
            <a:pPr algn="just" rtl="1"/>
            <a:r>
              <a:rPr lang="fa-IR" sz="1000" dirty="0">
                <a:latin typeface="Arial" panose="020B0604020202020204" pitchFamily="34" charset="0"/>
              </a:rPr>
              <a:t>با ارادت به همسایه خود، مسیحیان روشی کاملاً جدید از زندگی را به اطرافیان خود ارائه می دهند:</a:t>
            </a:r>
          </a:p>
        </p:txBody>
      </p:sp>
      <p:sp>
        <p:nvSpPr>
          <p:cNvPr id="21" name="Textfeld 20">
            <a:extLst>
              <a:ext uri="{FF2B5EF4-FFF2-40B4-BE49-F238E27FC236}">
                <a16:creationId xmlns:a16="http://schemas.microsoft.com/office/drawing/2014/main" id="{57566FE5-A7A0-C342-AA30-BC242538D27C}"/>
              </a:ext>
            </a:extLst>
          </p:cNvPr>
          <p:cNvSpPr txBox="1"/>
          <p:nvPr/>
        </p:nvSpPr>
        <p:spPr>
          <a:xfrm>
            <a:off x="3107781" y="1977004"/>
            <a:ext cx="3180129" cy="4401205"/>
          </a:xfrm>
          <a:prstGeom prst="rect">
            <a:avLst/>
          </a:prstGeom>
          <a:noFill/>
        </p:spPr>
        <p:txBody>
          <a:bodyPr wrap="square">
            <a:spAutoFit/>
          </a:bodyPr>
          <a:lstStyle/>
          <a:p>
            <a:pPr algn="just" rtl="1"/>
            <a:r>
              <a:rPr lang="fa-IR" sz="1000" dirty="0">
                <a:latin typeface="Arial" panose="020B0604020202020204" pitchFamily="34" charset="0"/>
              </a:rPr>
              <a:t>لذت گرایی جای خود را به زندگی با فداکاری به دیگران می دهد که با عشق خدا شکل می گیرد. به جای </a:t>
            </a:r>
            <a:r>
              <a:rPr lang="fa-IR" sz="1000" dirty="0" err="1">
                <a:latin typeface="Arial" panose="020B0604020202020204" pitchFamily="34" charset="0"/>
              </a:rPr>
              <a:t>تفاوت‌های</a:t>
            </a:r>
            <a:r>
              <a:rPr lang="fa-IR" sz="1000" dirty="0">
                <a:latin typeface="Arial" panose="020B0604020202020204" pitchFamily="34" charset="0"/>
              </a:rPr>
              <a:t> اجتماعی که دین و فرهنگ آن را تثبیت </a:t>
            </a:r>
            <a:r>
              <a:rPr lang="fa-IR" sz="1000" dirty="0" err="1">
                <a:latin typeface="Arial" panose="020B0604020202020204" pitchFamily="34" charset="0"/>
              </a:rPr>
              <a:t>می‌کند</a:t>
            </a:r>
            <a:r>
              <a:rPr lang="fa-IR" sz="1000" dirty="0">
                <a:latin typeface="Arial" panose="020B0604020202020204" pitchFamily="34" charset="0"/>
              </a:rPr>
              <a:t>، با برادری و نیکوکاری زندگی </a:t>
            </a:r>
            <a:r>
              <a:rPr lang="fa-IR" sz="1000" dirty="0" err="1">
                <a:latin typeface="Arial" panose="020B0604020202020204" pitchFamily="34" charset="0"/>
              </a:rPr>
              <a:t>می‌کنند</a:t>
            </a:r>
            <a:r>
              <a:rPr lang="fa-IR" sz="1000" dirty="0">
                <a:latin typeface="Arial" panose="020B0604020202020204" pitchFamily="34" charset="0"/>
              </a:rPr>
              <a:t> که فراتر از همه </a:t>
            </a:r>
            <a:r>
              <a:rPr lang="fa-IR" sz="1000" dirty="0" err="1">
                <a:latin typeface="Arial" panose="020B0604020202020204" pitchFamily="34" charset="0"/>
              </a:rPr>
              <a:t>تفاوت‌های</a:t>
            </a:r>
            <a:r>
              <a:rPr lang="fa-IR" sz="1000" dirty="0">
                <a:latin typeface="Arial" panose="020B0604020202020204" pitchFamily="34" charset="0"/>
              </a:rPr>
              <a:t> اجتماعی است.</a:t>
            </a:r>
          </a:p>
          <a:p>
            <a:pPr algn="just" rtl="1"/>
            <a:endParaRPr lang="fa-IR" sz="1000" dirty="0">
              <a:latin typeface="Arial" panose="020B0604020202020204" pitchFamily="34" charset="0"/>
            </a:endParaRPr>
          </a:p>
          <a:p>
            <a:pPr algn="just" rtl="1"/>
            <a:r>
              <a:rPr lang="fa-IR" sz="1000" dirty="0"/>
              <a:t>پس از انقلاب </a:t>
            </a:r>
            <a:r>
              <a:rPr lang="fa-IR" sz="1000" dirty="0" err="1"/>
              <a:t>کنستانتین</a:t>
            </a:r>
            <a:r>
              <a:rPr lang="fa-IR" sz="1000" dirty="0"/>
              <a:t>، کلیسا در همه جا حضور پیدا کرد و زندگی عمومی را بیش از پیش شکل داد. تحت این تأثیر، امپراتورها نیز مسئولیت اجتماعی بیشتری را بر عهده می گیرند و کلیسا را ​​با توجه به منافع عمومی دولت ارتقا می دهند. به عنوان مثال، ریتم۷روزه، ریتم زندگی را دوباره تنظیم می کند. وقتی صحبت از طلاق به میان </a:t>
            </a:r>
            <a:r>
              <a:rPr lang="fa-IR" sz="1000" dirty="0" err="1"/>
              <a:t>می‌آید</a:t>
            </a:r>
            <a:r>
              <a:rPr lang="fa-IR" sz="1000" dirty="0"/>
              <a:t>، تا حد زیادی با زنان به طور مساوی با مردان رفتار </a:t>
            </a:r>
            <a:r>
              <a:rPr lang="fa-IR" sz="1000" dirty="0" err="1"/>
              <a:t>می‌شود</a:t>
            </a:r>
            <a:r>
              <a:rPr lang="fa-IR" sz="1000" dirty="0"/>
              <a:t>. تخلف در قبال سلامت کودک پیگرد قانونی دارد. ۳۹۱ و ۴۵۱ فروش فرزندان توسط والدین </a:t>
            </a:r>
            <a:r>
              <a:rPr lang="fa-IR" sz="1000" dirty="0" err="1"/>
              <a:t>فقیرتر</a:t>
            </a:r>
            <a:r>
              <a:rPr lang="fa-IR" sz="1000" dirty="0"/>
              <a:t> را ممنوع می کند. ۳۹۵ بازی های المپیک را به عنوان یک رویداد بت پرستی و نه به عنوان یک رویداد ورزشی لغو میشود.</a:t>
            </a:r>
          </a:p>
          <a:p>
            <a:pPr algn="just" rtl="1"/>
            <a:endParaRPr lang="fa-IR" sz="1000" dirty="0"/>
          </a:p>
          <a:p>
            <a:pPr algn="just" rtl="1"/>
            <a:r>
              <a:rPr lang="fa-IR" sz="1000" dirty="0"/>
              <a:t>با ضعف روزافزون امپراتوری روم، تعهد اجتماعی و </a:t>
            </a:r>
            <a:r>
              <a:rPr lang="fa-IR" sz="1000" dirty="0" err="1"/>
              <a:t>دیاکونی</a:t>
            </a:r>
            <a:r>
              <a:rPr lang="fa-IR" sz="1000" dirty="0"/>
              <a:t> مسیحیان بیش از پیش اهمیت یافت. با فروپاشی امپراتوری، شخصیت های کلیسایی نیز مسئولیت سیاسی و عمومی را بر عهده گرفتند. با توجه به محاصره شهر رم توسط </a:t>
            </a:r>
            <a:r>
              <a:rPr lang="fa-IR" sz="1000" dirty="0" err="1"/>
              <a:t>لومباردها</a:t>
            </a:r>
            <a:r>
              <a:rPr lang="fa-IR" sz="1000" dirty="0"/>
              <a:t>، پاپ </a:t>
            </a:r>
            <a:r>
              <a:rPr lang="fa-IR" sz="1000" dirty="0" err="1"/>
              <a:t>گریگوری</a:t>
            </a:r>
            <a:r>
              <a:rPr lang="fa-IR" sz="1000" dirty="0"/>
              <a:t> اول مسئولیت سیاسی را بر عهده گرفت، مذاکرات صلح را با مخالفان انجام داد و زندگی را در شهر محاصره شده سازمان داد. در اینجا این یک سوال  در تاریخ باقی می ماند که چگونه مسیحیت می توانست جهان روم را برای همیشه تغییر دهد.</a:t>
            </a:r>
          </a:p>
          <a:p>
            <a:pPr algn="just" rtl="1"/>
            <a:endParaRPr lang="fa-IR" sz="1000" dirty="0"/>
          </a:p>
          <a:p>
            <a:pPr algn="just" rtl="1"/>
            <a:r>
              <a:rPr lang="fa-IR" sz="1000" dirty="0"/>
              <a:t>اما با سقوط امپراتوری روم، دوران کاملاً جدیدی آغاز شد و همراه با آن چالش </a:t>
            </a:r>
            <a:r>
              <a:rPr lang="fa-IR" sz="1000" dirty="0" err="1"/>
              <a:t>شکل‌دهی</a:t>
            </a:r>
            <a:r>
              <a:rPr lang="fa-IR" sz="1000" dirty="0"/>
              <a:t> یک جهان جدید ژرمنی آغاز شد. مسیحیت غربی به وجود آمد. </a:t>
            </a:r>
            <a:r>
              <a:rPr lang="fa-IR" sz="1000" dirty="0" err="1"/>
              <a:t>باقی‌مانده</a:t>
            </a:r>
            <a:r>
              <a:rPr lang="fa-IR" sz="1000" dirty="0"/>
              <a:t> امپراتوری روم، امپراتوری </a:t>
            </a:r>
            <a:r>
              <a:rPr lang="fa-IR" sz="1000" dirty="0" err="1"/>
              <a:t>بیزانس</a:t>
            </a:r>
            <a:r>
              <a:rPr lang="fa-IR" sz="1000" dirty="0"/>
              <a:t>، تا سال ۱۴۵۳ خود را کاملاً مسیحی </a:t>
            </a:r>
            <a:r>
              <a:rPr lang="fa-IR" sz="1000" dirty="0" err="1"/>
              <a:t>می‌دانست</a:t>
            </a:r>
            <a:r>
              <a:rPr lang="fa-IR" sz="1000" dirty="0"/>
              <a:t>، تا زمانی که در طوفان حمله  مسلمانان قرار گرفت.</a:t>
            </a:r>
            <a:endParaRPr lang="de-DE" sz="1000" dirty="0"/>
          </a:p>
        </p:txBody>
      </p:sp>
      <p:sp>
        <p:nvSpPr>
          <p:cNvPr id="27" name="Rechteck 26">
            <a:extLst>
              <a:ext uri="{FF2B5EF4-FFF2-40B4-BE49-F238E27FC236}">
                <a16:creationId xmlns:a16="http://schemas.microsoft.com/office/drawing/2014/main" id="{4ABBF51F-064D-C649-8FF5-1DDF9B81F708}"/>
              </a:ext>
            </a:extLst>
          </p:cNvPr>
          <p:cNvSpPr/>
          <p:nvPr/>
        </p:nvSpPr>
        <p:spPr>
          <a:xfrm>
            <a:off x="1" y="0"/>
            <a:ext cx="1264356" cy="6858000"/>
          </a:xfrm>
          <a:prstGeom prst="rect">
            <a:avLst/>
          </a:prstGeom>
          <a:solidFill>
            <a:srgbClr val="2E5C91"/>
          </a:solidFill>
          <a:ln>
            <a:solidFill>
              <a:srgbClr val="2E5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de-DE" sz="1400" dirty="0"/>
          </a:p>
        </p:txBody>
      </p:sp>
      <p:sp>
        <p:nvSpPr>
          <p:cNvPr id="11" name="Textfeld 10">
            <a:extLst>
              <a:ext uri="{FF2B5EF4-FFF2-40B4-BE49-F238E27FC236}">
                <a16:creationId xmlns:a16="http://schemas.microsoft.com/office/drawing/2014/main" id="{54A9A19E-F868-6C41-A75A-6868D9144126}"/>
              </a:ext>
            </a:extLst>
          </p:cNvPr>
          <p:cNvSpPr txBox="1"/>
          <p:nvPr/>
        </p:nvSpPr>
        <p:spPr>
          <a:xfrm rot="16200000">
            <a:off x="-2246489" y="2875002"/>
            <a:ext cx="6096000" cy="1107996"/>
          </a:xfrm>
          <a:prstGeom prst="rect">
            <a:avLst/>
          </a:prstGeom>
          <a:noFill/>
        </p:spPr>
        <p:txBody>
          <a:bodyPr wrap="square">
            <a:spAutoFit/>
          </a:bodyPr>
          <a:lstStyle/>
          <a:p>
            <a:pPr algn="ctr" rtl="1"/>
            <a:r>
              <a:rPr lang="fa-IR" sz="6600" b="1" dirty="0">
                <a:solidFill>
                  <a:srgbClr val="00B0F0"/>
                </a:solidFill>
                <a:latin typeface="Arial" panose="020B0604020202020204" pitchFamily="34" charset="0"/>
              </a:rPr>
              <a:t>کلیسای ابتدایی</a:t>
            </a:r>
            <a:endParaRPr lang="de-DE" sz="66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79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1109919" y="4017617"/>
            <a:ext cx="2958081" cy="2046714"/>
          </a:xfrm>
          <a:prstGeom prst="rect">
            <a:avLst/>
          </a:prstGeom>
          <a:noFill/>
        </p:spPr>
        <p:txBody>
          <a:bodyPr wrap="square">
            <a:spAutoFit/>
          </a:bodyPr>
          <a:lstStyle/>
          <a:p>
            <a:pPr algn="just" rtl="1"/>
            <a:r>
              <a:rPr lang="fa-IR" b="1" dirty="0">
                <a:solidFill>
                  <a:srgbClr val="C00000"/>
                </a:solidFill>
              </a:rPr>
              <a:t>کرامت انسانی</a:t>
            </a:r>
            <a:endParaRPr lang="de-DE" b="1" dirty="0">
              <a:solidFill>
                <a:srgbClr val="C00000"/>
              </a:solidFill>
            </a:endParaRPr>
          </a:p>
          <a:p>
            <a:pPr algn="just" rtl="1"/>
            <a:endParaRPr lang="de-DE" sz="1000" dirty="0"/>
          </a:p>
          <a:p>
            <a:pPr algn="just" rtl="1"/>
            <a:r>
              <a:rPr lang="fa-IR" sz="1000" dirty="0"/>
              <a:t>خداوند نقطه شروع کرامت انسان است. او آن را به بشر عطا کرد و آنها را به شکل خود ساخت (پیدایش 1:27). معنا و هدف از شبیه بودن به خدا، تعامل خدا و انسان و در نهایت تعامل انسانها با یکدیگر است.</a:t>
            </a:r>
            <a:endParaRPr lang="de-DE" sz="1000" dirty="0"/>
          </a:p>
          <a:p>
            <a:pPr algn="just" rtl="1"/>
            <a:endParaRPr lang="de-DE" sz="1000" dirty="0"/>
          </a:p>
          <a:p>
            <a:pPr algn="just" rtl="1"/>
            <a:r>
              <a:rPr lang="fa-IR" sz="1000" dirty="0"/>
              <a:t>عیسی با مردم با احترام رفتار می کرد. به همین دلیل است که در مسیحیت فرد مرکز توجه است. در هیچ کجای دیگر، در هیچ دین دیگری، تک تک انسان ها اینقدر جدی گرفته </a:t>
            </a:r>
            <a:r>
              <a:rPr lang="fa-IR" sz="1000" dirty="0" err="1"/>
              <a:t>نمی</a:t>
            </a:r>
            <a:r>
              <a:rPr lang="fa-IR" sz="1000" dirty="0"/>
              <a:t> شود.</a:t>
            </a:r>
          </a:p>
          <a:p>
            <a:pPr algn="just" rtl="1"/>
            <a:r>
              <a:rPr lang="fa-IR" sz="1000" dirty="0"/>
              <a:t>به این ترتیب، مسیحیت سلول زایا را که غرب از آن آشکار می شود، می گذارد.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4017617"/>
            <a:ext cx="2889955" cy="2400657"/>
          </a:xfrm>
          <a:prstGeom prst="rect">
            <a:avLst/>
          </a:prstGeom>
          <a:noFill/>
        </p:spPr>
        <p:txBody>
          <a:bodyPr wrap="square">
            <a:spAutoFit/>
          </a:bodyPr>
          <a:lstStyle/>
          <a:p>
            <a:pPr algn="just" rtl="1"/>
            <a:r>
              <a:rPr lang="fa-IR" b="1" dirty="0">
                <a:solidFill>
                  <a:srgbClr val="C00000"/>
                </a:solidFill>
              </a:rPr>
              <a:t>کرامت زنان</a:t>
            </a:r>
            <a:endParaRPr lang="de-DE" b="1" dirty="0">
              <a:solidFill>
                <a:srgbClr val="C00000"/>
              </a:solidFill>
            </a:endParaRPr>
          </a:p>
          <a:p>
            <a:pPr algn="just" rtl="1"/>
            <a:endParaRPr lang="de-DE" sz="1000" b="1" dirty="0">
              <a:solidFill>
                <a:srgbClr val="2E5C91"/>
              </a:solidFill>
            </a:endParaRPr>
          </a:p>
          <a:p>
            <a:pPr algn="just" rtl="1"/>
            <a:r>
              <a:rPr lang="fa-IR" sz="1000" dirty="0"/>
              <a:t>موقعیت زنان در دوران باستان غالباً شبیه به مقام برده بود. اکثر آنها بی سواد بودند و از صحبت در جمع منع شده بودند. آنها حتی اجازه نداشتند به غلامان خانه خود دستور دهند. آنها متهم به افکار شیطانی و نیت های بد بودند. هومر، نخستین شاعر غرب، در ادیسه خود می نویسد: «شر از طریق زنان به دنیا آمد».</a:t>
            </a:r>
            <a:endParaRPr lang="de-DE" sz="1000" dirty="0"/>
          </a:p>
          <a:p>
            <a:pPr algn="just" rtl="1"/>
            <a:endParaRPr lang="de-DE" sz="1000" dirty="0"/>
          </a:p>
          <a:p>
            <a:pPr algn="just" rtl="1"/>
            <a:r>
              <a:rPr lang="fa-IR" sz="1000" dirty="0"/>
              <a:t>موقعیت فرعی زنان از طریق عیسی دستخوش تغییرات اساسی شد. نحوه  رفتار مهربانانه مردان با زنان در جوامع غربی نتیجه  تعلیمات مسیحیت است، زیرا عیسی تعلیم داد: "مردان، زنان خود را دوست بدارید" (</a:t>
            </a:r>
            <a:r>
              <a:rPr lang="fa-IR" sz="1000" dirty="0" err="1"/>
              <a:t>افس</a:t>
            </a:r>
            <a:r>
              <a:rPr lang="fa-IR" sz="1000" dirty="0"/>
              <a:t>. ۲۵:۵).</a:t>
            </a:r>
          </a:p>
          <a:p>
            <a:pPr algn="just" rtl="1"/>
            <a:r>
              <a:rPr lang="fa-IR" sz="1000" dirty="0"/>
              <a:t>رفتار عیسی با زنان، همانطور که در انجیل گزارش شده است، علیرغم تحولات نامطلوب، برای تاریخ کلیسا سازنده بود.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7987045" y="4017617"/>
            <a:ext cx="2958081" cy="2369880"/>
          </a:xfrm>
          <a:prstGeom prst="rect">
            <a:avLst/>
          </a:prstGeom>
          <a:noFill/>
        </p:spPr>
        <p:txBody>
          <a:bodyPr wrap="square">
            <a:spAutoFit/>
          </a:bodyPr>
          <a:lstStyle/>
          <a:p>
            <a:pPr algn="just" rtl="1"/>
            <a:r>
              <a:rPr lang="fa-IR" b="1" dirty="0">
                <a:solidFill>
                  <a:srgbClr val="C00000"/>
                </a:solidFill>
              </a:rPr>
              <a:t>تصویر جدید ازدواج و خانواده </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شوهران باید همسر خود را دوست داشته باشند و پدران نباید فرزندان خود را به خشم </a:t>
            </a:r>
            <a:r>
              <a:rPr lang="fa-IR" sz="1000" dirty="0" err="1">
                <a:latin typeface="+mj-lt"/>
              </a:rPr>
              <a:t>برانگیزند</a:t>
            </a:r>
            <a:r>
              <a:rPr lang="fa-IR" sz="1000" dirty="0">
                <a:latin typeface="+mj-lt"/>
              </a:rPr>
              <a:t>. این تعلیم </a:t>
            </a:r>
            <a:r>
              <a:rPr lang="fa-IR" sz="1000" dirty="0" err="1">
                <a:latin typeface="+mj-lt"/>
              </a:rPr>
              <a:t>پولس</a:t>
            </a:r>
            <a:r>
              <a:rPr lang="fa-IR" sz="1000" dirty="0">
                <a:latin typeface="+mj-lt"/>
              </a:rPr>
              <a:t> رسول در کلیسای اولیه منجر به تصویری کاملاً جدید خانوادگی شد.</a:t>
            </a:r>
          </a:p>
          <a:p>
            <a:pPr algn="just" rtl="1"/>
            <a:r>
              <a:rPr lang="fa-IR" sz="1000" dirty="0">
                <a:latin typeface="+mj-lt"/>
              </a:rPr>
              <a:t>این به قدرت و حق </a:t>
            </a:r>
            <a:r>
              <a:rPr lang="fa-IR" sz="1000" dirty="0" err="1">
                <a:latin typeface="+mj-lt"/>
              </a:rPr>
              <a:t>مطلق</a:t>
            </a:r>
            <a:r>
              <a:rPr lang="fa-IR" sz="1000" dirty="0">
                <a:latin typeface="+mj-lt"/>
              </a:rPr>
              <a:t> شوهر برای فروش یا ازدواج </a:t>
            </a:r>
            <a:r>
              <a:rPr lang="fa-IR" sz="1000" dirty="0" err="1">
                <a:latin typeface="+mj-lt"/>
              </a:rPr>
              <a:t>دخترانش</a:t>
            </a:r>
            <a:r>
              <a:rPr lang="fa-IR" sz="1000" dirty="0">
                <a:latin typeface="+mj-lt"/>
              </a:rPr>
              <a:t> پایان داد. رسم کودک همسری کاهش یافت.</a:t>
            </a:r>
            <a:endParaRPr lang="de-DE" sz="1000" dirty="0">
              <a:latin typeface="+mj-lt"/>
            </a:endParaRPr>
          </a:p>
          <a:p>
            <a:pPr algn="just" rtl="1"/>
            <a:endParaRPr lang="de-DE" sz="1000" dirty="0">
              <a:latin typeface="+mj-lt"/>
            </a:endParaRPr>
          </a:p>
          <a:p>
            <a:pPr algn="just" rtl="1"/>
            <a:r>
              <a:rPr lang="fa-IR" sz="1000" dirty="0">
                <a:latin typeface="+mj-lt"/>
              </a:rPr>
              <a:t>تک همسری در فرهنگ رومی یک قانون بود. با این حال، اگر مردی می توانست علاوه بر همسرش، یک معشوقه یا معشوقه نیز داشته باشد، این امکان وجود داشت. در فرهنگ های شرقی مرسوم بود که مرد چندین زن داشته باشد. دختران حتی اجازه نداشتند خواستگاری را که پدرشان برای ازدواج انتخاب کرده بود، امتناع کنند.</a:t>
            </a:r>
          </a:p>
        </p:txBody>
      </p:sp>
      <p:pic>
        <p:nvPicPr>
          <p:cNvPr id="2" name="Grafik 1">
            <a:extLst>
              <a:ext uri="{FF2B5EF4-FFF2-40B4-BE49-F238E27FC236}">
                <a16:creationId xmlns:a16="http://schemas.microsoft.com/office/drawing/2014/main" id="{044FA483-CB26-9540-8389-A5463095D015}"/>
              </a:ext>
            </a:extLst>
          </p:cNvPr>
          <p:cNvPicPr>
            <a:picLocks noChangeAspect="1"/>
          </p:cNvPicPr>
          <p:nvPr/>
        </p:nvPicPr>
        <p:blipFill>
          <a:blip r:embed="rId3"/>
          <a:stretch>
            <a:fillRect/>
          </a:stretch>
        </p:blipFill>
        <p:spPr>
          <a:xfrm>
            <a:off x="736600" y="-20860"/>
            <a:ext cx="10718800" cy="3911600"/>
          </a:xfrm>
          <a:prstGeom prst="rect">
            <a:avLst/>
          </a:prstGeom>
        </p:spPr>
      </p:pic>
    </p:spTree>
    <p:extLst>
      <p:ext uri="{BB962C8B-B14F-4D97-AF65-F5344CB8AC3E}">
        <p14:creationId xmlns:p14="http://schemas.microsoft.com/office/powerpoint/2010/main" val="201611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4017617"/>
            <a:ext cx="3137430" cy="2662267"/>
          </a:xfrm>
          <a:prstGeom prst="rect">
            <a:avLst/>
          </a:prstGeom>
          <a:noFill/>
        </p:spPr>
        <p:txBody>
          <a:bodyPr wrap="square">
            <a:spAutoFit/>
          </a:bodyPr>
          <a:lstStyle/>
          <a:p>
            <a:pPr algn="just" rtl="1"/>
            <a:r>
              <a:rPr lang="fa-IR" b="1" dirty="0">
                <a:solidFill>
                  <a:srgbClr val="C00000"/>
                </a:solidFill>
              </a:rPr>
              <a:t>حقوق بازنشستگی بیوه</a:t>
            </a:r>
          </a:p>
          <a:p>
            <a:pPr algn="just" rtl="1"/>
            <a:endParaRPr lang="de-DE" sz="1000" dirty="0"/>
          </a:p>
          <a:p>
            <a:pPr algn="just" rtl="1"/>
            <a:r>
              <a:rPr lang="fa-IR" sz="1000" dirty="0"/>
              <a:t>مسیحیت برای زنان جذاب بود زیرا آنها در آنجا از موقعیت اجتماعی بالاتری نسبت به محیط بت پرستی خود برخوردار بودند. حتی اگر بیوه بودند، از </a:t>
            </a:r>
            <a:r>
              <a:rPr lang="fa-IR" sz="1000" dirty="0" err="1"/>
              <a:t>مزایایی</a:t>
            </a:r>
            <a:r>
              <a:rPr lang="fa-IR" sz="1000" dirty="0"/>
              <a:t> برخوردار بودند. </a:t>
            </a:r>
            <a:r>
              <a:rPr lang="fa-IR" sz="1000" dirty="0" err="1"/>
              <a:t>اینگناتیوس</a:t>
            </a:r>
            <a:r>
              <a:rPr lang="fa-IR" sz="1000" dirty="0"/>
              <a:t> </a:t>
            </a:r>
            <a:r>
              <a:rPr lang="fa-IR" sz="1000" dirty="0" err="1"/>
              <a:t>انطاکیه</a:t>
            </a:r>
            <a:r>
              <a:rPr lang="fa-IR" sz="1000" dirty="0"/>
              <a:t> ای در سال ۱۱۰ پس از میلاد چنین خواست: «بیوه ها را نباید نادیده گرفت. از سوی دیگر، بیوه های </a:t>
            </a:r>
            <a:r>
              <a:rPr lang="fa-IR" sz="1000" dirty="0" err="1"/>
              <a:t>غیریهودی</a:t>
            </a:r>
            <a:r>
              <a:rPr lang="fa-IR" sz="1000" dirty="0"/>
              <a:t> تحت فشار شدید قرار داشتند تا هر چه زودتر دوباره ازدواج کنند.</a:t>
            </a:r>
          </a:p>
          <a:p>
            <a:pPr algn="just" rtl="1"/>
            <a:endParaRPr lang="de-DE" sz="1000" dirty="0"/>
          </a:p>
          <a:p>
            <a:pPr algn="just" rtl="1"/>
            <a:r>
              <a:rPr lang="fa-IR" sz="1000" dirty="0"/>
              <a:t>در میان مسیحیان، بیوه بودن جایگاهی قابل احترام بود و کلیسا آن را احترام می کرد.</a:t>
            </a:r>
          </a:p>
          <a:p>
            <a:pPr algn="just" rtl="1"/>
            <a:r>
              <a:rPr lang="fa-IR" sz="1000" dirty="0"/>
              <a:t>در نامه ای از اسقف </a:t>
            </a:r>
            <a:r>
              <a:rPr lang="fa-IR" sz="1000" dirty="0" err="1"/>
              <a:t>کورنلیوس</a:t>
            </a:r>
            <a:r>
              <a:rPr lang="fa-IR" sz="1000" dirty="0"/>
              <a:t> در رم به سال ۲۵۱ پس از میلاد، از بیش از ۱۵۰۰ بیوه و نیازمند که تحت مراقبت جامعه رومی بودند، نام برده می شود.</a:t>
            </a:r>
          </a:p>
          <a:p>
            <a:pPr algn="just" rtl="1"/>
            <a:r>
              <a:rPr lang="fa-IR" sz="1000" dirty="0"/>
              <a:t>یک سیستم اجتماعی که شامل تأمین زنان بیوه است بر اساس این ارزش های مسیحی </a:t>
            </a:r>
            <a:r>
              <a:rPr lang="fa-IR" sz="1000" dirty="0" err="1"/>
              <a:t>بوجود</a:t>
            </a:r>
            <a:r>
              <a:rPr lang="fa-IR" sz="1000" dirty="0"/>
              <a:t> آمد.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4017617"/>
            <a:ext cx="3137430" cy="2246769"/>
          </a:xfrm>
          <a:prstGeom prst="rect">
            <a:avLst/>
          </a:prstGeom>
          <a:noFill/>
        </p:spPr>
        <p:txBody>
          <a:bodyPr wrap="square">
            <a:spAutoFit/>
          </a:bodyPr>
          <a:lstStyle/>
          <a:p>
            <a:pPr algn="just" rtl="1"/>
            <a:r>
              <a:rPr lang="fa-IR" b="1" dirty="0">
                <a:solidFill>
                  <a:srgbClr val="C00000"/>
                </a:solidFill>
              </a:rPr>
              <a:t>پرستاری</a:t>
            </a:r>
          </a:p>
          <a:p>
            <a:pPr algn="just" rtl="1"/>
            <a:endParaRPr lang="de-DE" sz="1000" b="1" dirty="0">
              <a:solidFill>
                <a:srgbClr val="2E5C91"/>
              </a:solidFill>
            </a:endParaRPr>
          </a:p>
          <a:p>
            <a:pPr algn="just" rtl="1"/>
            <a:r>
              <a:rPr lang="fa-IR" sz="1000" dirty="0"/>
              <a:t> عیسی مسیح داشت. راهبان و راهبه های متعددی به عنوان پرستار کار می کردند. در قرن دوازدهم، طبق دستور </a:t>
            </a:r>
            <a:r>
              <a:rPr lang="fa-IR" sz="1000" dirty="0" err="1"/>
              <a:t>سنتجان</a:t>
            </a:r>
            <a:r>
              <a:rPr lang="fa-IR" sz="1000" dirty="0"/>
              <a:t> زنان را به عنوان پرستار استخدام شدند. در قرن سیزدهم، گروه </a:t>
            </a:r>
            <a:r>
              <a:rPr lang="fa-IR" sz="1000" dirty="0" err="1"/>
              <a:t>راهبه‌های</a:t>
            </a:r>
            <a:r>
              <a:rPr lang="fa-IR" sz="1000" dirty="0"/>
              <a:t> </a:t>
            </a:r>
            <a:r>
              <a:rPr lang="fa-IR" sz="1000" dirty="0" err="1"/>
              <a:t>آگوستینی</a:t>
            </a:r>
            <a:r>
              <a:rPr lang="fa-IR" sz="1000" dirty="0"/>
              <a:t> تأسیس شد که به طور خاص به پرستاری اختصاص داشت.</a:t>
            </a:r>
          </a:p>
          <a:p>
            <a:pPr algn="just" rtl="1"/>
            <a:endParaRPr lang="de-DE" sz="1000" dirty="0"/>
          </a:p>
          <a:p>
            <a:pPr algn="just" rtl="1"/>
            <a:r>
              <a:rPr lang="fa-IR" sz="1000" dirty="0"/>
              <a:t>زن جوان انگلیسی فلورانس </a:t>
            </a:r>
            <a:r>
              <a:rPr lang="fa-IR" sz="1000" dirty="0" err="1"/>
              <a:t>نایتینگل</a:t>
            </a:r>
            <a:r>
              <a:rPr lang="fa-IR" sz="1000" dirty="0"/>
              <a:t> (۱۸۲۰ - ۱۹۱۰) پرستاری را در </a:t>
            </a:r>
            <a:r>
              <a:rPr lang="fa-IR" sz="1000" dirty="0" err="1"/>
              <a:t>کایزرسورث</a:t>
            </a:r>
            <a:r>
              <a:rPr lang="fa-IR" sz="1000" dirty="0"/>
              <a:t> آموخت. این زن </a:t>
            </a:r>
            <a:r>
              <a:rPr lang="fa-IR" sz="1000" dirty="0" err="1"/>
              <a:t>متواضع</a:t>
            </a:r>
            <a:r>
              <a:rPr lang="fa-IR" sz="1000" dirty="0"/>
              <a:t> با محبت مسیح، </a:t>
            </a:r>
            <a:r>
              <a:rPr lang="fa-IR" sz="1000" dirty="0" err="1"/>
              <a:t>شأن</a:t>
            </a:r>
            <a:r>
              <a:rPr lang="fa-IR" sz="1000" dirty="0"/>
              <a:t> و سطح پزشکی را برای پرستاری به ارمغان آورد که قبلاً هرگز دیده نشده بود. او در سال ۱۸۶۰ اولین مدرسه پرستاری را در لندن تأسیس کرد. امروزه هزاران دانشکده پرستاری وجود دارد که به اصول آن متعهد هستند.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4032148"/>
            <a:ext cx="3137430" cy="2123658"/>
          </a:xfrm>
          <a:prstGeom prst="rect">
            <a:avLst/>
          </a:prstGeom>
          <a:noFill/>
        </p:spPr>
        <p:txBody>
          <a:bodyPr wrap="square">
            <a:spAutoFit/>
          </a:bodyPr>
          <a:lstStyle/>
          <a:p>
            <a:pPr algn="just" rtl="1"/>
            <a:r>
              <a:rPr lang="fa-IR" b="1" dirty="0">
                <a:solidFill>
                  <a:srgbClr val="C00000"/>
                </a:solidFill>
              </a:rPr>
              <a:t>زندگی پس از مرگ</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در سال ۱۶۵ طاعون شیوع یافت. در بسیاری از شهرهای امپراتوری روم، مردم بسیاری را کشت. تا یک سوم جمعیت جان باختند. در همان زمان، در طول این بیماری همه گیر، بسیاری از مردم به ایمان مسیحی گرویدند. </a:t>
            </a:r>
            <a:endParaRPr lang="de-DE" sz="1000" dirty="0">
              <a:latin typeface="+mj-lt"/>
            </a:endParaRPr>
          </a:p>
          <a:p>
            <a:pPr algn="just" rtl="1"/>
            <a:endParaRPr lang="de-DE" sz="1000" dirty="0">
              <a:latin typeface="+mj-lt"/>
            </a:endParaRPr>
          </a:p>
          <a:p>
            <a:pPr algn="just" rtl="1"/>
            <a:r>
              <a:rPr lang="fa-IR" sz="1000" dirty="0">
                <a:latin typeface="+mj-lt"/>
              </a:rPr>
              <a:t>بر خلاف ادیان و فلسفه های بت </a:t>
            </a:r>
            <a:r>
              <a:rPr lang="fa-IR" sz="1000" dirty="0" err="1">
                <a:latin typeface="+mj-lt"/>
              </a:rPr>
              <a:t>پرستان</a:t>
            </a:r>
            <a:r>
              <a:rPr lang="fa-IR" sz="1000" dirty="0">
                <a:latin typeface="+mj-lt"/>
              </a:rPr>
              <a:t>، مسیحیان پاسخی برای پرسش زندگی پس از مرگ داشتند.</a:t>
            </a:r>
          </a:p>
          <a:p>
            <a:pPr algn="just" rtl="1"/>
            <a:r>
              <a:rPr lang="fa-IR" sz="1000" dirty="0" err="1">
                <a:latin typeface="+mj-lt"/>
              </a:rPr>
              <a:t>سیپریانوس</a:t>
            </a:r>
            <a:r>
              <a:rPr lang="fa-IR" sz="1000" dirty="0">
                <a:latin typeface="+mj-lt"/>
              </a:rPr>
              <a:t> ادعا کرد که فقط غیر مسیحیان از طاعون می ترسند زیرا مرگ برای آنها حرف آخر را می زند. او گفت: ما می دانیم که برادران ما گم نشده </a:t>
            </a:r>
            <a:r>
              <a:rPr lang="fa-IR" sz="1000" dirty="0" err="1">
                <a:latin typeface="+mj-lt"/>
              </a:rPr>
              <a:t>اند</a:t>
            </a:r>
            <a:r>
              <a:rPr lang="fa-IR" sz="1000" dirty="0">
                <a:latin typeface="+mj-lt"/>
              </a:rPr>
              <a:t>، فقط از ما پیشی گرفته </a:t>
            </a:r>
            <a:r>
              <a:rPr lang="fa-IR" sz="1000" dirty="0" err="1">
                <a:latin typeface="+mj-lt"/>
              </a:rPr>
              <a:t>اند</a:t>
            </a:r>
            <a:r>
              <a:rPr lang="fa-IR" sz="1000" dirty="0">
                <a:latin typeface="+mj-lt"/>
              </a:rPr>
              <a:t>.</a:t>
            </a:r>
            <a:endParaRPr lang="de-DE" sz="1000" dirty="0">
              <a:latin typeface="+mj-lt"/>
            </a:endParaRPr>
          </a:p>
        </p:txBody>
      </p:sp>
      <p:pic>
        <p:nvPicPr>
          <p:cNvPr id="5" name="Grafik 4">
            <a:extLst>
              <a:ext uri="{FF2B5EF4-FFF2-40B4-BE49-F238E27FC236}">
                <a16:creationId xmlns:a16="http://schemas.microsoft.com/office/drawing/2014/main" id="{F555D4A6-A2EF-C241-A6AC-2AFAEE2EEC8C}"/>
              </a:ext>
            </a:extLst>
          </p:cNvPr>
          <p:cNvPicPr>
            <a:picLocks noChangeAspect="1"/>
          </p:cNvPicPr>
          <p:nvPr/>
        </p:nvPicPr>
        <p:blipFill>
          <a:blip r:embed="rId3"/>
          <a:stretch>
            <a:fillRect/>
          </a:stretch>
        </p:blipFill>
        <p:spPr>
          <a:xfrm>
            <a:off x="766575" y="0"/>
            <a:ext cx="10658849" cy="3878109"/>
          </a:xfrm>
          <a:prstGeom prst="rect">
            <a:avLst/>
          </a:prstGeom>
        </p:spPr>
      </p:pic>
    </p:spTree>
    <p:extLst>
      <p:ext uri="{BB962C8B-B14F-4D97-AF65-F5344CB8AC3E}">
        <p14:creationId xmlns:p14="http://schemas.microsoft.com/office/powerpoint/2010/main" val="226422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4017617"/>
            <a:ext cx="3137430" cy="1892826"/>
          </a:xfrm>
          <a:prstGeom prst="rect">
            <a:avLst/>
          </a:prstGeom>
          <a:noFill/>
        </p:spPr>
        <p:txBody>
          <a:bodyPr wrap="square">
            <a:spAutoFit/>
          </a:bodyPr>
          <a:lstStyle/>
          <a:p>
            <a:pPr algn="just" rtl="1"/>
            <a:r>
              <a:rPr lang="fa-IR" b="1" dirty="0">
                <a:solidFill>
                  <a:srgbClr val="C00000"/>
                </a:solidFill>
              </a:rPr>
              <a:t>در برابر سقط جنین</a:t>
            </a:r>
          </a:p>
          <a:p>
            <a:pPr algn="just" rtl="1"/>
            <a:endParaRPr lang="de-DE" sz="1000" dirty="0"/>
          </a:p>
          <a:p>
            <a:pPr algn="just" rtl="1"/>
            <a:r>
              <a:rPr lang="fa-IR" sz="1000" dirty="0"/>
              <a:t>یونانی ها و رومی ها سقط جنین را وسیله ای مشروع برای سیاست های عمومی کنترل تولد می دانستند. </a:t>
            </a:r>
            <a:r>
              <a:rPr lang="fa-IR" sz="1000" dirty="0" err="1"/>
              <a:t>ترتولیان</a:t>
            </a:r>
            <a:r>
              <a:rPr lang="fa-IR" sz="1000" dirty="0"/>
              <a:t>، مدافع مسیحیت، می نویسد: "از طرف دیگر، ما از کشتن یک انسان منع شده ایم، جنین را در رحم از بین </a:t>
            </a:r>
            <a:r>
              <a:rPr lang="fa-IR" sz="1000" dirty="0" err="1"/>
              <a:t>نمی</a:t>
            </a:r>
            <a:r>
              <a:rPr lang="fa-IR" sz="1000" dirty="0"/>
              <a:t> بریم."</a:t>
            </a:r>
          </a:p>
          <a:p>
            <a:pPr algn="just" rtl="1"/>
            <a:endParaRPr lang="fa-IR" sz="1000" dirty="0"/>
          </a:p>
          <a:p>
            <a:pPr algn="just" rtl="1"/>
            <a:r>
              <a:rPr lang="fa-IR" sz="1000" dirty="0"/>
              <a:t>آموزه های مسیحی از همان ابتدا سقط جنین را به شدت ممنوع کرده و آن را قتل می نامند. این </a:t>
            </a:r>
            <a:r>
              <a:rPr lang="fa-IR" sz="1000" dirty="0" err="1"/>
              <a:t>دیدگاه‌ها</a:t>
            </a:r>
            <a:r>
              <a:rPr lang="fa-IR" sz="1000" dirty="0"/>
              <a:t> در </a:t>
            </a:r>
            <a:r>
              <a:rPr lang="fa-IR" sz="1000" dirty="0" err="1"/>
              <a:t>ابتدایی‌ترین</a:t>
            </a:r>
            <a:r>
              <a:rPr lang="fa-IR" sz="1000" dirty="0"/>
              <a:t> احکام کلیسای مسیحی در قرن اول یافت </a:t>
            </a:r>
            <a:r>
              <a:rPr lang="fa-IR" sz="1000" dirty="0" err="1"/>
              <a:t>می‌شوند</a:t>
            </a:r>
            <a:r>
              <a:rPr lang="fa-IR" sz="1000" dirty="0"/>
              <a:t>: «کودک را در رحم از بین نبرید، و نوزاد را نکشید».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4017617"/>
            <a:ext cx="3137430" cy="1908215"/>
          </a:xfrm>
          <a:prstGeom prst="rect">
            <a:avLst/>
          </a:prstGeom>
          <a:noFill/>
        </p:spPr>
        <p:txBody>
          <a:bodyPr wrap="square">
            <a:spAutoFit/>
          </a:bodyPr>
          <a:lstStyle/>
          <a:p>
            <a:pPr algn="r" rtl="1"/>
            <a:r>
              <a:rPr lang="fa-IR" b="1" dirty="0">
                <a:solidFill>
                  <a:srgbClr val="C00000"/>
                </a:solidFill>
              </a:rPr>
              <a:t>غیرقانونی کردن </a:t>
            </a:r>
            <a:r>
              <a:rPr lang="fa-IR" b="1" dirty="0" err="1">
                <a:solidFill>
                  <a:srgbClr val="C00000"/>
                </a:solidFill>
              </a:rPr>
              <a:t>پدوفیلی</a:t>
            </a:r>
            <a:r>
              <a:rPr lang="fa-IR" b="1" dirty="0">
                <a:solidFill>
                  <a:srgbClr val="C00000"/>
                </a:solidFill>
              </a:rPr>
              <a:t> و کودک آزاری</a:t>
            </a:r>
          </a:p>
          <a:p>
            <a:pPr algn="just" rtl="1"/>
            <a:endParaRPr lang="de-DE" sz="1000" b="1" dirty="0">
              <a:solidFill>
                <a:srgbClr val="2E5C91"/>
              </a:solidFill>
            </a:endParaRPr>
          </a:p>
          <a:p>
            <a:pPr algn="just" rtl="1"/>
            <a:r>
              <a:rPr lang="fa-IR" sz="1000" dirty="0" err="1"/>
              <a:t>پدوفیلی</a:t>
            </a:r>
            <a:r>
              <a:rPr lang="fa-IR" sz="1000" dirty="0"/>
              <a:t> در یونان غیرقانونی نبود. این عمل را در ادبیات رومی نیز می یابیم. </a:t>
            </a:r>
            <a:r>
              <a:rPr lang="fa-IR" sz="1000" dirty="0" err="1"/>
              <a:t>مارسیال</a:t>
            </a:r>
            <a:r>
              <a:rPr lang="fa-IR" sz="1000" dirty="0"/>
              <a:t> شاعر (۴۰ - ۱۰۲/۱۰۴ م)بی </a:t>
            </a:r>
            <a:r>
              <a:rPr lang="fa-IR" sz="1000" dirty="0" err="1"/>
              <a:t>شرمانه</a:t>
            </a:r>
            <a:r>
              <a:rPr lang="fa-IR" sz="1000" dirty="0"/>
              <a:t> در نوشته های خود </a:t>
            </a:r>
            <a:r>
              <a:rPr lang="fa-IR" sz="1000" dirty="0" err="1"/>
              <a:t>می‌نویسد</a:t>
            </a:r>
            <a:r>
              <a:rPr lang="fa-IR" sz="1000" dirty="0"/>
              <a:t>: «تو با پسری خوش هیکل هم خوابی».</a:t>
            </a:r>
          </a:p>
          <a:p>
            <a:pPr algn="just" rtl="1"/>
            <a:endParaRPr lang="de-DE" sz="1000" dirty="0"/>
          </a:p>
          <a:p>
            <a:pPr algn="just" rtl="1"/>
            <a:r>
              <a:rPr lang="fa-IR" sz="1000" dirty="0"/>
              <a:t>اگر مسیحیت جانشین فرهنگ بت پرستی یونانی-رومی </a:t>
            </a:r>
            <a:r>
              <a:rPr lang="fa-IR" sz="1000" dirty="0" err="1"/>
              <a:t>نمی</a:t>
            </a:r>
            <a:r>
              <a:rPr lang="fa-IR" sz="1000" dirty="0"/>
              <a:t> شد، ممکن بود امروز قوانین سوء استفاده جنسی از کودکان وجود نداشته باشد.</a:t>
            </a:r>
          </a:p>
          <a:p>
            <a:pPr algn="just" rtl="1"/>
            <a:r>
              <a:rPr lang="fa-IR" sz="1000" dirty="0" err="1"/>
              <a:t>غیرقانونی‌شدن</a:t>
            </a:r>
            <a:r>
              <a:rPr lang="fa-IR" sz="1000" dirty="0"/>
              <a:t> امروز </a:t>
            </a:r>
            <a:r>
              <a:rPr lang="fa-IR" sz="1000" dirty="0" err="1"/>
              <a:t>پدوفیلی</a:t>
            </a:r>
            <a:r>
              <a:rPr lang="fa-IR" sz="1000" dirty="0"/>
              <a:t> نتیجه مستقیم اخلاق جنسی مسیحی است.</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4032148"/>
            <a:ext cx="3137430" cy="2431435"/>
          </a:xfrm>
          <a:prstGeom prst="rect">
            <a:avLst/>
          </a:prstGeom>
          <a:noFill/>
        </p:spPr>
        <p:txBody>
          <a:bodyPr wrap="square">
            <a:spAutoFit/>
          </a:bodyPr>
          <a:lstStyle/>
          <a:p>
            <a:pPr algn="just" rtl="1"/>
            <a:r>
              <a:rPr lang="fa-IR" b="1" dirty="0">
                <a:solidFill>
                  <a:srgbClr val="C00000"/>
                </a:solidFill>
              </a:rPr>
              <a:t>اخلاق جنسی</a:t>
            </a:r>
          </a:p>
          <a:p>
            <a:pPr algn="just" rtl="1"/>
            <a:endParaRPr lang="de-DE" sz="1000" b="1" dirty="0">
              <a:solidFill>
                <a:srgbClr val="2E5C91"/>
              </a:solidFill>
              <a:latin typeface="+mj-lt"/>
            </a:endParaRPr>
          </a:p>
          <a:p>
            <a:pPr algn="just" rtl="1"/>
            <a:r>
              <a:rPr lang="fa-IR" sz="1000" dirty="0">
                <a:latin typeface="+mj-lt"/>
              </a:rPr>
              <a:t>رابطه جنسی در دنیای یونانی-رومی بی ارزش بود.</a:t>
            </a:r>
          </a:p>
          <a:p>
            <a:pPr algn="just" rtl="1"/>
            <a:r>
              <a:rPr lang="fa-IR" sz="1000" dirty="0">
                <a:latin typeface="+mj-lt"/>
              </a:rPr>
              <a:t>به گفته </a:t>
            </a:r>
            <a:r>
              <a:rPr lang="fa-IR" sz="1000" dirty="0" err="1">
                <a:latin typeface="+mj-lt"/>
              </a:rPr>
              <a:t>تاسیتوس</a:t>
            </a:r>
            <a:r>
              <a:rPr lang="fa-IR" sz="1000" dirty="0">
                <a:latin typeface="+mj-lt"/>
              </a:rPr>
              <a:t>، نوشته شده در سال ۱۰۰ پس از میلاد، </a:t>
            </a:r>
            <a:r>
              <a:rPr lang="fa-IR" sz="1000" dirty="0" err="1">
                <a:latin typeface="+mj-lt"/>
              </a:rPr>
              <a:t>بداخلاقی</a:t>
            </a:r>
            <a:r>
              <a:rPr lang="fa-IR" sz="1000" dirty="0">
                <a:latin typeface="+mj-lt"/>
              </a:rPr>
              <a:t> جنسی به قدری رایج بود که یک همسر پاکدامن امری نادر بود. از آنجا که زن مال مرد محسوب می شد، مرد تنها زمانی مرتکب زنا می شد که با زن متعلق به مرد دیگری رابطه جنسی برقرار می کرد. براین اساس مقصر همیشه زن بود.</a:t>
            </a:r>
          </a:p>
          <a:p>
            <a:pPr algn="just" rtl="1"/>
            <a:endParaRPr lang="de-DE" sz="1000" dirty="0">
              <a:latin typeface="+mj-lt"/>
            </a:endParaRPr>
          </a:p>
          <a:p>
            <a:pPr algn="just" rtl="1"/>
            <a:r>
              <a:rPr lang="fa-IR" sz="1000" dirty="0">
                <a:latin typeface="+mj-lt"/>
              </a:rPr>
              <a:t>از سوی دیگر، مسیحیان سخنان عبرانیان را جدی گرفتند: «ازدواج را باید گرامی داشت  و بستر ازدواج  باید بی آلایش باشد. برای </a:t>
            </a:r>
            <a:r>
              <a:rPr lang="fa-IR" sz="1000" dirty="0" err="1">
                <a:latin typeface="+mj-lt"/>
              </a:rPr>
              <a:t>عهدشکنان</a:t>
            </a:r>
            <a:r>
              <a:rPr lang="fa-IR" sz="1000" dirty="0">
                <a:latin typeface="+mj-lt"/>
              </a:rPr>
              <a:t> و </a:t>
            </a:r>
            <a:r>
              <a:rPr lang="fa-IR" sz="1000" dirty="0" err="1">
                <a:latin typeface="+mj-lt"/>
              </a:rPr>
              <a:t>زناکاران</a:t>
            </a:r>
            <a:r>
              <a:rPr lang="fa-IR" sz="1000" dirty="0">
                <a:latin typeface="+mj-lt"/>
              </a:rPr>
              <a:t>، خداوند قضاوت خواهد کرد.» اخلاق جنسی مسیحی باعث شد تا زنا، </a:t>
            </a:r>
            <a:r>
              <a:rPr lang="fa-IR" sz="1000" dirty="0" err="1">
                <a:latin typeface="+mj-lt"/>
              </a:rPr>
              <a:t>پدوفیلیا</a:t>
            </a:r>
            <a:r>
              <a:rPr lang="fa-IR" sz="1000" dirty="0">
                <a:latin typeface="+mj-lt"/>
              </a:rPr>
              <a:t> و تجارت حیوانات در غرب مسیحی محکوم شود.</a:t>
            </a:r>
          </a:p>
          <a:p>
            <a:pPr algn="just" rtl="1"/>
            <a:r>
              <a:rPr lang="fa-IR" sz="1000" dirty="0">
                <a:latin typeface="+mj-lt"/>
              </a:rPr>
              <a:t>مسیحیت حفاظت از صمیمیت را به ازدواج و تمایلات جنسی آورد.</a:t>
            </a:r>
            <a:endParaRPr lang="de-DE" sz="1000" dirty="0">
              <a:latin typeface="+mj-lt"/>
            </a:endParaRPr>
          </a:p>
        </p:txBody>
      </p:sp>
      <p:pic>
        <p:nvPicPr>
          <p:cNvPr id="2" name="Grafik 1">
            <a:extLst>
              <a:ext uri="{FF2B5EF4-FFF2-40B4-BE49-F238E27FC236}">
                <a16:creationId xmlns:a16="http://schemas.microsoft.com/office/drawing/2014/main" id="{065E3884-E455-B740-B24B-116BFAF8E0AA}"/>
              </a:ext>
            </a:extLst>
          </p:cNvPr>
          <p:cNvPicPr>
            <a:picLocks noChangeAspect="1"/>
          </p:cNvPicPr>
          <p:nvPr/>
        </p:nvPicPr>
        <p:blipFill>
          <a:blip r:embed="rId3"/>
          <a:stretch>
            <a:fillRect/>
          </a:stretch>
        </p:blipFill>
        <p:spPr>
          <a:xfrm>
            <a:off x="766575" y="0"/>
            <a:ext cx="10658849" cy="3885119"/>
          </a:xfrm>
          <a:prstGeom prst="rect">
            <a:avLst/>
          </a:prstGeom>
        </p:spPr>
      </p:pic>
    </p:spTree>
    <p:extLst>
      <p:ext uri="{BB962C8B-B14F-4D97-AF65-F5344CB8AC3E}">
        <p14:creationId xmlns:p14="http://schemas.microsoft.com/office/powerpoint/2010/main" val="60350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2BA214-B856-FA43-8E2D-59B5E5B3622A}"/>
              </a:ext>
            </a:extLst>
          </p:cNvPr>
          <p:cNvSpPr/>
          <p:nvPr/>
        </p:nvSpPr>
        <p:spPr>
          <a:xfrm>
            <a:off x="0" y="0"/>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13" name="Textfeld 12">
            <a:extLst>
              <a:ext uri="{FF2B5EF4-FFF2-40B4-BE49-F238E27FC236}">
                <a16:creationId xmlns:a16="http://schemas.microsoft.com/office/drawing/2014/main" id="{DF6EEB51-990F-9844-865C-F4B9EC0A719D}"/>
              </a:ext>
            </a:extLst>
          </p:cNvPr>
          <p:cNvSpPr txBox="1"/>
          <p:nvPr/>
        </p:nvSpPr>
        <p:spPr>
          <a:xfrm>
            <a:off x="7992533" y="4017617"/>
            <a:ext cx="3137430" cy="2354491"/>
          </a:xfrm>
          <a:prstGeom prst="rect">
            <a:avLst/>
          </a:prstGeom>
          <a:noFill/>
        </p:spPr>
        <p:txBody>
          <a:bodyPr wrap="square">
            <a:spAutoFit/>
          </a:bodyPr>
          <a:lstStyle/>
          <a:p>
            <a:pPr algn="just" rtl="1"/>
            <a:r>
              <a:rPr lang="fa-IR" b="1" dirty="0">
                <a:solidFill>
                  <a:srgbClr val="C00000"/>
                </a:solidFill>
              </a:rPr>
              <a:t>امور خیریه</a:t>
            </a:r>
          </a:p>
          <a:p>
            <a:pPr algn="just" rtl="1"/>
            <a:endParaRPr lang="de-DE" sz="1000" dirty="0"/>
          </a:p>
          <a:p>
            <a:pPr algn="just" rtl="1"/>
            <a:r>
              <a:rPr lang="fa-IR" sz="1000" dirty="0"/>
              <a:t>در دوران باستان، خیریه تقریبا ناشناخته بود. </a:t>
            </a:r>
            <a:r>
              <a:rPr lang="fa-IR" sz="1000" dirty="0" err="1"/>
              <a:t>پلاتوس</a:t>
            </a:r>
            <a:r>
              <a:rPr lang="fa-IR" sz="1000" dirty="0"/>
              <a:t> (متوفی ۱۸۵ قبل از میلاد) نوشت: «شما با دادن غذا و نوشیدنی به گدا بدی می کنید. آنچه را که داری از دست می دهی و تنها بدبختی او را طولانی می کنی.»</a:t>
            </a:r>
          </a:p>
          <a:p>
            <a:pPr algn="just" rtl="1"/>
            <a:r>
              <a:rPr lang="fa-IR" sz="1000" dirty="0"/>
              <a:t>وقتی مردم امروز با شنیدن نیازها با نگرانی واکنش نشان </a:t>
            </a:r>
            <a:r>
              <a:rPr lang="fa-IR" sz="1000" dirty="0" err="1"/>
              <a:t>می‌دهند</a:t>
            </a:r>
            <a:r>
              <a:rPr lang="fa-IR" sz="1000" dirty="0"/>
              <a:t>، نشان </a:t>
            </a:r>
            <a:r>
              <a:rPr lang="fa-IR" sz="1000" dirty="0" err="1"/>
              <a:t>می‌دهند</a:t>
            </a:r>
            <a:r>
              <a:rPr lang="fa-IR" sz="1000" dirty="0"/>
              <a:t> که نیکوکاری مسیحی طرز تفکر آنها را شکل داده است.</a:t>
            </a:r>
          </a:p>
          <a:p>
            <a:pPr algn="just" rtl="1"/>
            <a:endParaRPr lang="fa-IR" sz="1000" dirty="0"/>
          </a:p>
          <a:p>
            <a:pPr algn="just" rtl="1"/>
            <a:r>
              <a:rPr lang="fa-IR" sz="1000" dirty="0"/>
              <a:t>عیسی داستان «سامری نیکو» را گفت و تعلیم داد: «آنچه برای یکی از این </a:t>
            </a:r>
            <a:r>
              <a:rPr lang="fa-IR" sz="1000" dirty="0" err="1"/>
              <a:t>کوچکترینها</a:t>
            </a:r>
            <a:r>
              <a:rPr lang="fa-IR" sz="1000" dirty="0"/>
              <a:t> کردید، در واقع برای من کردید». (</a:t>
            </a:r>
            <a:r>
              <a:rPr lang="fa-IR" sz="1000" dirty="0" err="1"/>
              <a:t>متی</a:t>
            </a:r>
            <a:r>
              <a:rPr lang="fa-IR" sz="1000" dirty="0"/>
              <a:t> ۲۵). در همه زمان ها، مسیحیان این کار را انجام داده </a:t>
            </a:r>
            <a:r>
              <a:rPr lang="fa-IR" sz="1000" dirty="0" err="1"/>
              <a:t>اند</a:t>
            </a:r>
            <a:r>
              <a:rPr lang="fa-IR" sz="1000" dirty="0"/>
              <a:t>.</a:t>
            </a:r>
          </a:p>
          <a:p>
            <a:pPr algn="just" rtl="1"/>
            <a:r>
              <a:rPr lang="fa-IR" sz="1000" dirty="0"/>
              <a:t>کلیسای اولیه قبلاً دارای بودجه ضعیفی بود که از کمک های مالی تغذیه می شد. بیوه ها و یتیمان، فقرا و بیماران با این بودجه حمایت می شدند. </a:t>
            </a:r>
            <a:r>
              <a:rPr lang="fa-IR" sz="1000" dirty="0" err="1"/>
              <a:t>برده‌ها</a:t>
            </a:r>
            <a:r>
              <a:rPr lang="fa-IR" sz="1000" dirty="0"/>
              <a:t> </a:t>
            </a:r>
            <a:r>
              <a:rPr lang="fa-IR" sz="1000" dirty="0" err="1"/>
              <a:t>ازاد</a:t>
            </a:r>
            <a:r>
              <a:rPr lang="fa-IR" sz="1000" dirty="0"/>
              <a:t> میشدند و هزینه مراسم تدفین را ‌پرداخت میشد.</a:t>
            </a:r>
          </a:p>
        </p:txBody>
      </p:sp>
      <p:sp>
        <p:nvSpPr>
          <p:cNvPr id="14" name="Textfeld 13">
            <a:extLst>
              <a:ext uri="{FF2B5EF4-FFF2-40B4-BE49-F238E27FC236}">
                <a16:creationId xmlns:a16="http://schemas.microsoft.com/office/drawing/2014/main" id="{512E4F7E-195F-3543-8DAA-52DEA4DBAD23}"/>
              </a:ext>
            </a:extLst>
          </p:cNvPr>
          <p:cNvSpPr txBox="1"/>
          <p:nvPr/>
        </p:nvSpPr>
        <p:spPr>
          <a:xfrm>
            <a:off x="4582545" y="4017617"/>
            <a:ext cx="3137430" cy="2246769"/>
          </a:xfrm>
          <a:prstGeom prst="rect">
            <a:avLst/>
          </a:prstGeom>
          <a:noFill/>
        </p:spPr>
        <p:txBody>
          <a:bodyPr wrap="square">
            <a:spAutoFit/>
          </a:bodyPr>
          <a:lstStyle/>
          <a:p>
            <a:pPr algn="r" rtl="1"/>
            <a:r>
              <a:rPr lang="fa-IR" b="1" dirty="0">
                <a:solidFill>
                  <a:srgbClr val="C00000"/>
                </a:solidFill>
              </a:rPr>
              <a:t>یکشنبه و تعطیل</a:t>
            </a:r>
          </a:p>
          <a:p>
            <a:pPr algn="r" rtl="1"/>
            <a:endParaRPr lang="de-DE" sz="1000" b="1" dirty="0">
              <a:solidFill>
                <a:srgbClr val="2E5C91"/>
              </a:solidFill>
            </a:endParaRPr>
          </a:p>
          <a:p>
            <a:pPr algn="just" rtl="1"/>
            <a:r>
              <a:rPr lang="fa-IR" sz="1000" dirty="0"/>
              <a:t>برای مدت طولانی یکشنبه روز مرخصی از کار نبود. در سال 321 بود که امپراتور </a:t>
            </a:r>
            <a:r>
              <a:rPr lang="fa-IR" sz="1000" dirty="0" err="1"/>
              <a:t>کنستانتین</a:t>
            </a:r>
            <a:r>
              <a:rPr lang="fa-IR" sz="1000" dirty="0"/>
              <a:t> یکشنبه را روز استراحت اعلام کرد و هفته هفت روزه را معرفی کرد.</a:t>
            </a:r>
          </a:p>
          <a:p>
            <a:pPr algn="just" rtl="1"/>
            <a:r>
              <a:rPr lang="fa-IR" sz="1000" dirty="0"/>
              <a:t>کسانی که مجبور نیستند روز یکشنبه کار کنند از یکی از تأثیرات بی شمار ایمان مسیحی بهره </a:t>
            </a:r>
            <a:r>
              <a:rPr lang="fa-IR" sz="1000" dirty="0" err="1"/>
              <a:t>مند</a:t>
            </a:r>
            <a:r>
              <a:rPr lang="fa-IR" sz="1000" dirty="0"/>
              <a:t> می شوند. پزشکان و روانشناسان نیز توصیه می کنند که کار را با دوره های استراحت منظم قطع کنید.</a:t>
            </a:r>
          </a:p>
          <a:p>
            <a:pPr algn="just" rtl="1"/>
            <a:endParaRPr lang="de-DE" sz="1000" dirty="0"/>
          </a:p>
          <a:p>
            <a:pPr algn="just" rtl="1"/>
            <a:r>
              <a:rPr lang="fa-IR" sz="1000" dirty="0"/>
              <a:t>از آنجایی که مسیح در اولین روز هفته از مردگان قیام کرد، مسیحیان یکشنبه را به عنوان روز برای جلسات عبادت خود انتخاب کردند. این قابل توجه است زیرا در ۱۵۰ سال اول کلیسا عمدتاً متشکل از افراد یهودی بود که روز سبت را مقدس نگه می‌ داشتند.</a:t>
            </a:r>
            <a:endParaRPr lang="de-DE" sz="1000" dirty="0"/>
          </a:p>
        </p:txBody>
      </p:sp>
      <p:sp>
        <p:nvSpPr>
          <p:cNvPr id="16" name="Textfeld 15">
            <a:extLst>
              <a:ext uri="{FF2B5EF4-FFF2-40B4-BE49-F238E27FC236}">
                <a16:creationId xmlns:a16="http://schemas.microsoft.com/office/drawing/2014/main" id="{B274F2B1-ACF2-AF41-9A18-6B91C8CEAFEC}"/>
              </a:ext>
            </a:extLst>
          </p:cNvPr>
          <p:cNvSpPr txBox="1"/>
          <p:nvPr/>
        </p:nvSpPr>
        <p:spPr>
          <a:xfrm>
            <a:off x="1172557" y="4032148"/>
            <a:ext cx="3137430" cy="2277547"/>
          </a:xfrm>
          <a:prstGeom prst="rect">
            <a:avLst/>
          </a:prstGeom>
          <a:noFill/>
        </p:spPr>
        <p:txBody>
          <a:bodyPr wrap="square">
            <a:spAutoFit/>
          </a:bodyPr>
          <a:lstStyle/>
          <a:p>
            <a:pPr algn="just" rtl="1"/>
            <a:r>
              <a:rPr lang="fa-IR" b="1" dirty="0">
                <a:solidFill>
                  <a:srgbClr val="C00000"/>
                </a:solidFill>
              </a:rPr>
              <a:t>ممنوعیت </a:t>
            </a:r>
            <a:r>
              <a:rPr lang="fa-IR" b="1" dirty="0" err="1">
                <a:solidFill>
                  <a:srgbClr val="C00000"/>
                </a:solidFill>
              </a:rPr>
              <a:t>نوزادکشی</a:t>
            </a:r>
            <a:endParaRPr lang="fa-IR" b="1" dirty="0">
              <a:solidFill>
                <a:srgbClr val="C00000"/>
              </a:solidFill>
            </a:endParaRPr>
          </a:p>
          <a:p>
            <a:pPr algn="just" rtl="1"/>
            <a:endParaRPr lang="de-DE" sz="1000" b="1" dirty="0">
              <a:solidFill>
                <a:srgbClr val="2E5C91"/>
              </a:solidFill>
              <a:latin typeface="+mj-lt"/>
            </a:endParaRPr>
          </a:p>
          <a:p>
            <a:pPr algn="just" rtl="1"/>
            <a:r>
              <a:rPr lang="fa-IR" sz="1000" dirty="0">
                <a:latin typeface="+mj-lt"/>
              </a:rPr>
              <a:t>کشتن نوزادان در جامعه یونانی-رومی به طرز نگران کننده ای عادی بود. </a:t>
            </a:r>
            <a:r>
              <a:rPr lang="fa-IR" sz="1000" dirty="0" err="1">
                <a:latin typeface="+mj-lt"/>
              </a:rPr>
              <a:t>یونانی‌ها</a:t>
            </a:r>
            <a:r>
              <a:rPr lang="fa-IR" sz="1000" dirty="0">
                <a:latin typeface="+mj-lt"/>
              </a:rPr>
              <a:t> و </a:t>
            </a:r>
            <a:r>
              <a:rPr lang="fa-IR" sz="1000" dirty="0" err="1">
                <a:latin typeface="+mj-lt"/>
              </a:rPr>
              <a:t>رومی‌ها</a:t>
            </a:r>
            <a:r>
              <a:rPr lang="fa-IR" sz="1000" dirty="0">
                <a:latin typeface="+mj-lt"/>
              </a:rPr>
              <a:t> </a:t>
            </a:r>
            <a:r>
              <a:rPr lang="fa-IR" sz="1000" dirty="0" err="1">
                <a:latin typeface="+mj-lt"/>
              </a:rPr>
              <a:t>نوزادکشی</a:t>
            </a:r>
            <a:r>
              <a:rPr lang="fa-IR" sz="1000" dirty="0">
                <a:latin typeface="+mj-lt"/>
              </a:rPr>
              <a:t> (</a:t>
            </a:r>
            <a:r>
              <a:rPr lang="fa-IR" sz="1000" dirty="0" err="1">
                <a:latin typeface="+mj-lt"/>
              </a:rPr>
              <a:t>کودک‌کشی</a:t>
            </a:r>
            <a:r>
              <a:rPr lang="fa-IR" sz="1000" dirty="0">
                <a:latin typeface="+mj-lt"/>
              </a:rPr>
              <a:t>) و سقط جنین را ابزاری مشروع برای کنترل تولد </a:t>
            </a:r>
            <a:r>
              <a:rPr lang="fa-IR" sz="1000" dirty="0" err="1">
                <a:latin typeface="+mj-lt"/>
              </a:rPr>
              <a:t>می‌دانستند</a:t>
            </a:r>
            <a:r>
              <a:rPr lang="fa-IR" sz="1000" dirty="0">
                <a:latin typeface="+mj-lt"/>
              </a:rPr>
              <a:t>.</a:t>
            </a:r>
          </a:p>
          <a:p>
            <a:pPr algn="just" rtl="1"/>
            <a:r>
              <a:rPr lang="fa-IR" sz="1000" dirty="0">
                <a:latin typeface="+mj-lt"/>
              </a:rPr>
              <a:t>خانواده های پرجمعیت در جامعه یونانی-رومی به ندرت دیده می شد. خانواده های ثروتمند تقریباً هرگز بیش از یک دختر نداشتند.</a:t>
            </a:r>
          </a:p>
          <a:p>
            <a:pPr algn="just" rtl="1"/>
            <a:endParaRPr lang="de-DE" sz="1000" dirty="0">
              <a:latin typeface="+mj-lt"/>
            </a:endParaRPr>
          </a:p>
          <a:p>
            <a:pPr algn="just" rtl="1"/>
            <a:r>
              <a:rPr lang="fa-IR" sz="1000" dirty="0">
                <a:latin typeface="+mj-lt"/>
              </a:rPr>
              <a:t>در جایی که مسیحیان با عمل </a:t>
            </a:r>
            <a:r>
              <a:rPr lang="fa-IR" sz="1000" dirty="0" err="1">
                <a:latin typeface="+mj-lt"/>
              </a:rPr>
              <a:t>نوزادکشی</a:t>
            </a:r>
            <a:r>
              <a:rPr lang="fa-IR" sz="1000" dirty="0">
                <a:latin typeface="+mj-lt"/>
              </a:rPr>
              <a:t> مواجه می شدند، با آن مخالفت می کردند. نیم قرن پس از سقوط </a:t>
            </a:r>
            <a:r>
              <a:rPr lang="fa-IR" sz="1000" dirty="0" err="1">
                <a:latin typeface="+mj-lt"/>
              </a:rPr>
              <a:t>کنستانتین</a:t>
            </a:r>
            <a:r>
              <a:rPr lang="fa-IR" sz="1000" dirty="0">
                <a:latin typeface="+mj-lt"/>
              </a:rPr>
              <a:t>، امپراتور مسیحی </a:t>
            </a:r>
            <a:r>
              <a:rPr lang="fa-IR" sz="1000" dirty="0" err="1">
                <a:latin typeface="+mj-lt"/>
              </a:rPr>
              <a:t>والنتینین</a:t>
            </a:r>
            <a:r>
              <a:rPr lang="fa-IR" sz="1000" dirty="0">
                <a:latin typeface="+mj-lt"/>
              </a:rPr>
              <a:t> اول کشتن نوزادان را ممنوع کرد. قوانین ضد </a:t>
            </a:r>
            <a:r>
              <a:rPr lang="fa-IR" sz="1000" dirty="0" err="1">
                <a:latin typeface="+mj-lt"/>
              </a:rPr>
              <a:t>نوزادکشی</a:t>
            </a:r>
            <a:r>
              <a:rPr lang="fa-IR" sz="1000" dirty="0">
                <a:latin typeface="+mj-lt"/>
              </a:rPr>
              <a:t>، همانطور که در بسیاری از کشورها اجرا می شود، هسته اصلی فرهنگ مسیحیت است.</a:t>
            </a:r>
            <a:endParaRPr lang="de-DE" sz="1000" dirty="0">
              <a:latin typeface="+mj-lt"/>
            </a:endParaRPr>
          </a:p>
        </p:txBody>
      </p:sp>
      <p:pic>
        <p:nvPicPr>
          <p:cNvPr id="3" name="Grafik 2">
            <a:extLst>
              <a:ext uri="{FF2B5EF4-FFF2-40B4-BE49-F238E27FC236}">
                <a16:creationId xmlns:a16="http://schemas.microsoft.com/office/drawing/2014/main" id="{41D998EA-5627-0544-B206-FB2425A867FE}"/>
              </a:ext>
            </a:extLst>
          </p:cNvPr>
          <p:cNvPicPr>
            <a:picLocks noChangeAspect="1"/>
          </p:cNvPicPr>
          <p:nvPr/>
        </p:nvPicPr>
        <p:blipFill>
          <a:blip r:embed="rId3"/>
          <a:stretch>
            <a:fillRect/>
          </a:stretch>
        </p:blipFill>
        <p:spPr>
          <a:xfrm>
            <a:off x="766575" y="0"/>
            <a:ext cx="10658849" cy="3889722"/>
          </a:xfrm>
          <a:prstGeom prst="rect">
            <a:avLst/>
          </a:prstGeom>
        </p:spPr>
      </p:pic>
    </p:spTree>
    <p:extLst>
      <p:ext uri="{BB962C8B-B14F-4D97-AF65-F5344CB8AC3E}">
        <p14:creationId xmlns:p14="http://schemas.microsoft.com/office/powerpoint/2010/main" val="277436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58206AAE-7A0A-CE4D-8B2E-62B226D7542F}"/>
              </a:ext>
            </a:extLst>
          </p:cNvPr>
          <p:cNvSpPr/>
          <p:nvPr/>
        </p:nvSpPr>
        <p:spPr>
          <a:xfrm>
            <a:off x="0" y="-639544"/>
            <a:ext cx="12192000" cy="6858000"/>
          </a:xfrm>
          <a:prstGeom prst="rect">
            <a:avLst/>
          </a:prstGeom>
          <a:gradFill flip="none" rotWithShape="1">
            <a:gsLst>
              <a:gs pos="0">
                <a:srgbClr val="DCE5F2"/>
              </a:gs>
              <a:gs pos="74000">
                <a:srgbClr val="DCE5F2"/>
              </a:gs>
              <a:gs pos="83000">
                <a:srgbClr val="DCE5F2"/>
              </a:gs>
              <a:gs pos="100000">
                <a:srgbClr val="DCE5F2">
                  <a:alpha val="0"/>
                  <a:lumMod val="64248"/>
                  <a:lumOff val="35752"/>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pic>
        <p:nvPicPr>
          <p:cNvPr id="17" name="Grafik 16">
            <a:extLst>
              <a:ext uri="{FF2B5EF4-FFF2-40B4-BE49-F238E27FC236}">
                <a16:creationId xmlns:a16="http://schemas.microsoft.com/office/drawing/2014/main" id="{40B6AFAD-A450-034E-9132-2DBE117266EE}"/>
              </a:ext>
            </a:extLst>
          </p:cNvPr>
          <p:cNvPicPr>
            <a:picLocks noChangeAspect="1"/>
          </p:cNvPicPr>
          <p:nvPr/>
        </p:nvPicPr>
        <p:blipFill>
          <a:blip r:embed="rId3"/>
          <a:stretch>
            <a:fillRect/>
          </a:stretch>
        </p:blipFill>
        <p:spPr>
          <a:xfrm>
            <a:off x="766575" y="-639544"/>
            <a:ext cx="10658849" cy="7497544"/>
          </a:xfrm>
          <a:prstGeom prst="rect">
            <a:avLst/>
          </a:prstGeom>
        </p:spPr>
      </p:pic>
      <p:sp>
        <p:nvSpPr>
          <p:cNvPr id="18" name="Rechteck 17">
            <a:extLst>
              <a:ext uri="{FF2B5EF4-FFF2-40B4-BE49-F238E27FC236}">
                <a16:creationId xmlns:a16="http://schemas.microsoft.com/office/drawing/2014/main" id="{4358368C-420E-2342-A187-3CEE8B88DE50}"/>
              </a:ext>
            </a:extLst>
          </p:cNvPr>
          <p:cNvSpPr/>
          <p:nvPr/>
        </p:nvSpPr>
        <p:spPr>
          <a:xfrm>
            <a:off x="766575" y="3226174"/>
            <a:ext cx="3780554" cy="3429000"/>
          </a:xfrm>
          <a:prstGeom prst="rect">
            <a:avLst/>
          </a:prstGeom>
          <a:solidFill>
            <a:srgbClr val="EAF7FF"/>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de-DE" dirty="0"/>
          </a:p>
        </p:txBody>
      </p:sp>
      <p:sp>
        <p:nvSpPr>
          <p:cNvPr id="21" name="Textfeld 20">
            <a:extLst>
              <a:ext uri="{FF2B5EF4-FFF2-40B4-BE49-F238E27FC236}">
                <a16:creationId xmlns:a16="http://schemas.microsoft.com/office/drawing/2014/main" id="{7A71F49E-A3A5-C34B-BBB8-6C9F3320B170}"/>
              </a:ext>
            </a:extLst>
          </p:cNvPr>
          <p:cNvSpPr txBox="1"/>
          <p:nvPr/>
        </p:nvSpPr>
        <p:spPr>
          <a:xfrm>
            <a:off x="1229014" y="3671033"/>
            <a:ext cx="3137430" cy="1815882"/>
          </a:xfrm>
          <a:prstGeom prst="rect">
            <a:avLst/>
          </a:prstGeom>
          <a:noFill/>
        </p:spPr>
        <p:txBody>
          <a:bodyPr wrap="square">
            <a:spAutoFit/>
          </a:bodyPr>
          <a:lstStyle/>
          <a:p>
            <a:pPr algn="just" rtl="1"/>
            <a:r>
              <a:rPr lang="fa-IR" b="1" dirty="0">
                <a:solidFill>
                  <a:srgbClr val="C00000"/>
                </a:solidFill>
              </a:rPr>
              <a:t>لغو بازی های </a:t>
            </a:r>
            <a:r>
              <a:rPr lang="fa-IR" b="1" dirty="0" err="1">
                <a:solidFill>
                  <a:srgbClr val="C00000"/>
                </a:solidFill>
              </a:rPr>
              <a:t>گلادیاتوری</a:t>
            </a:r>
            <a:endParaRPr lang="de-DE" b="1" dirty="0">
              <a:solidFill>
                <a:srgbClr val="C00000"/>
              </a:solidFill>
            </a:endParaRPr>
          </a:p>
          <a:p>
            <a:pPr algn="just" rtl="1"/>
            <a:endParaRPr lang="de-DE" sz="1000" b="1" dirty="0">
              <a:solidFill>
                <a:srgbClr val="2E5C91"/>
              </a:solidFill>
              <a:latin typeface="+mj-lt"/>
            </a:endParaRPr>
          </a:p>
          <a:p>
            <a:pPr algn="just" rtl="1"/>
            <a:r>
              <a:rPr lang="fa-IR" sz="1000" dirty="0" err="1">
                <a:latin typeface="+mj-lt"/>
              </a:rPr>
              <a:t>بازی‌های</a:t>
            </a:r>
            <a:r>
              <a:rPr lang="fa-IR" sz="1000" dirty="0">
                <a:latin typeface="+mj-lt"/>
              </a:rPr>
              <a:t> </a:t>
            </a:r>
            <a:r>
              <a:rPr lang="fa-IR" sz="1000" dirty="0" err="1">
                <a:latin typeface="+mj-lt"/>
              </a:rPr>
              <a:t>گلادیاتور</a:t>
            </a:r>
            <a:r>
              <a:rPr lang="fa-IR" sz="1000" dirty="0">
                <a:latin typeface="+mj-lt"/>
              </a:rPr>
              <a:t> تصویری چشمگیر از ظلم و بی ارزشی زندگی بشر در دوران باستان بود. مسیحیان از بازی های </a:t>
            </a:r>
            <a:r>
              <a:rPr lang="fa-IR" sz="1000" dirty="0" err="1">
                <a:latin typeface="+mj-lt"/>
              </a:rPr>
              <a:t>گلادیاتورها</a:t>
            </a:r>
            <a:r>
              <a:rPr lang="fa-IR" sz="1000" dirty="0">
                <a:latin typeface="+mj-lt"/>
              </a:rPr>
              <a:t> وحشت زده شدند و برای لغو بازی ها مبارزه کردند. به دلیل مقاومت مسیحیان، این بازی ها توسط امپراتور </a:t>
            </a:r>
            <a:r>
              <a:rPr lang="fa-IR" sz="1000" dirty="0" err="1">
                <a:latin typeface="+mj-lt"/>
              </a:rPr>
              <a:t>هونوریوس</a:t>
            </a:r>
            <a:r>
              <a:rPr lang="fa-IR" sz="1000" dirty="0">
                <a:latin typeface="+mj-lt"/>
              </a:rPr>
              <a:t> در حدود سال ۴۰۴ ممنوع شد.</a:t>
            </a:r>
            <a:endParaRPr lang="de-DE" sz="1000" dirty="0">
              <a:latin typeface="+mj-lt"/>
            </a:endParaRPr>
          </a:p>
          <a:p>
            <a:pPr algn="just" rtl="1"/>
            <a:endParaRPr lang="de-DE" sz="1000" dirty="0">
              <a:latin typeface="+mj-lt"/>
            </a:endParaRPr>
          </a:p>
          <a:p>
            <a:pPr algn="just" rtl="1"/>
            <a:r>
              <a:rPr lang="fa-IR" sz="1000" dirty="0">
                <a:latin typeface="+mj-lt"/>
              </a:rPr>
              <a:t>اینکه صرف فکر کردن به ظلم </a:t>
            </a:r>
            <a:r>
              <a:rPr lang="fa-IR" sz="1000" dirty="0" err="1">
                <a:latin typeface="+mj-lt"/>
              </a:rPr>
              <a:t>بازی‌ها</a:t>
            </a:r>
            <a:r>
              <a:rPr lang="fa-IR" sz="1000" dirty="0">
                <a:latin typeface="+mj-lt"/>
              </a:rPr>
              <a:t> امروز ما را به لرزه در </a:t>
            </a:r>
            <a:r>
              <a:rPr lang="fa-IR" sz="1000" dirty="0" err="1">
                <a:latin typeface="+mj-lt"/>
              </a:rPr>
              <a:t>می‌آورد</a:t>
            </a:r>
            <a:r>
              <a:rPr lang="fa-IR" sz="1000" dirty="0">
                <a:latin typeface="+mj-lt"/>
              </a:rPr>
              <a:t>، گواهی قدرتمندی بر تأثیر مفید مسیحیت است. زیرا برای قرن ها یکی از محبوب ترین سرگرمی های عامیانه بودند.</a:t>
            </a:r>
            <a:endParaRPr lang="de-DE" sz="1000" dirty="0">
              <a:latin typeface="+mj-lt"/>
            </a:endParaRPr>
          </a:p>
        </p:txBody>
      </p:sp>
    </p:spTree>
    <p:extLst>
      <p:ext uri="{BB962C8B-B14F-4D97-AF65-F5344CB8AC3E}">
        <p14:creationId xmlns:p14="http://schemas.microsoft.com/office/powerpoint/2010/main" val="40634202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4B8B89F7D6D5F488D8C37FA467FA06D" ma:contentTypeVersion="11" ma:contentTypeDescription="Ein neues Dokument erstellen." ma:contentTypeScope="" ma:versionID="a5ea434b4980f565c5daf00014cf083b">
  <xsd:schema xmlns:xsd="http://www.w3.org/2001/XMLSchema" xmlns:xs="http://www.w3.org/2001/XMLSchema" xmlns:p="http://schemas.microsoft.com/office/2006/metadata/properties" xmlns:ns2="29999544-86c2-4a7a-a66f-b76ef5059885" targetNamespace="http://schemas.microsoft.com/office/2006/metadata/properties" ma:root="true" ma:fieldsID="97fe9a11e8004ffdf7f0ec5f12a06073" ns2:_="">
    <xsd:import namespace="29999544-86c2-4a7a-a66f-b76ef50598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99544-86c2-4a7a-a66f-b76ef50598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F06AEF-BDA3-4BA2-9EA9-B770C13BDAB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138E11B-2EC1-4D67-ABEB-CE600C0D0720}">
  <ds:schemaRefs>
    <ds:schemaRef ds:uri="http://schemas.microsoft.com/sharepoint/v3/contenttype/forms"/>
  </ds:schemaRefs>
</ds:datastoreItem>
</file>

<file path=customXml/itemProps3.xml><?xml version="1.0" encoding="utf-8"?>
<ds:datastoreItem xmlns:ds="http://schemas.openxmlformats.org/officeDocument/2006/customXml" ds:itemID="{0461477B-F16A-4425-9D28-72EF88AA8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999544-86c2-4a7a-a66f-b76ef50598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11937</Words>
  <Application>Microsoft Office PowerPoint</Application>
  <PresentationFormat>Breitbild</PresentationFormat>
  <Paragraphs>487</Paragraphs>
  <Slides>28</Slides>
  <Notes>17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28</vt:i4>
      </vt:variant>
    </vt:vector>
  </HeadingPairs>
  <TitlesOfParts>
    <vt:vector size="32"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Mohsen Motalebi</dc:creator>
  <cp:lastModifiedBy>Steffi Herhaus - ChristusForum Deutschland</cp:lastModifiedBy>
  <cp:revision>47</cp:revision>
  <cp:lastPrinted>2022-02-15T18:21:34Z</cp:lastPrinted>
  <dcterms:created xsi:type="dcterms:W3CDTF">2021-11-03T18:47:25Z</dcterms:created>
  <dcterms:modified xsi:type="dcterms:W3CDTF">2022-05-13T10:13:10Z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0x01010064B8B89F7D6D5F488D8C37FA467FA06D</vt:lpwstr>
  </property>
</Properties>
</file>